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9" r:id="rId3"/>
    <p:sldId id="270" r:id="rId4"/>
    <p:sldId id="271" r:id="rId5"/>
    <p:sldId id="272" r:id="rId6"/>
    <p:sldId id="273" r:id="rId7"/>
    <p:sldId id="260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288" r:id="rId22"/>
    <p:sldId id="258" r:id="rId23"/>
    <p:sldId id="261" r:id="rId24"/>
    <p:sldId id="266" r:id="rId25"/>
    <p:sldId id="262" r:id="rId26"/>
    <p:sldId id="263" r:id="rId27"/>
    <p:sldId id="289" r:id="rId28"/>
    <p:sldId id="290" r:id="rId29"/>
    <p:sldId id="264" r:id="rId30"/>
    <p:sldId id="267" r:id="rId31"/>
    <p:sldId id="291" r:id="rId32"/>
    <p:sldId id="293" r:id="rId33"/>
    <p:sldId id="274" r:id="rId34"/>
    <p:sldId id="268" r:id="rId35"/>
    <p:sldId id="269" r:id="rId36"/>
    <p:sldId id="295" r:id="rId3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A66"/>
    <a:srgbClr val="F1573C"/>
    <a:srgbClr val="F1563B"/>
    <a:srgbClr val="F15A40"/>
    <a:srgbClr val="F15135"/>
    <a:srgbClr val="2C363F"/>
    <a:srgbClr val="CED3DC"/>
    <a:srgbClr val="86A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D51FD-C6D9-4D32-9362-04D11578FD85}" type="datetimeFigureOut">
              <a:rPr lang="ru-RU" smtClean="0"/>
              <a:t>01.06.2018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C8AB5-3923-4DA5-B296-33CFF0AF7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381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CF69B-7E2B-4220-A7E6-116F606AA38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892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https://www.statista.com/statistics/379046/worldwide-retail-e-commerce-sales/</a:t>
            </a:r>
            <a:endParaRPr lang="uk-UA" dirty="0"/>
          </a:p>
          <a:p>
            <a:r>
              <a:rPr lang="en-US" dirty="0"/>
              <a:t>https://thenextweb.com/contributors/2017/08/30/5-trends-changing-face-m-commerce/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CF69B-7E2B-4220-A7E6-116F606AA38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118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CF69B-7E2B-4220-A7E6-116F606AA38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35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58AE1-7F0F-487B-8D2B-8D2EB075FE9B}" type="datetimeFigureOut">
              <a:rPr lang="uk-UA" smtClean="0"/>
              <a:t>01.06.2018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7660-FBB6-4961-864A-2591D0A8D3E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939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58AE1-7F0F-487B-8D2B-8D2EB075FE9B}" type="datetimeFigureOut">
              <a:rPr lang="uk-UA" smtClean="0"/>
              <a:t>01.06.2018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7660-FBB6-4961-864A-2591D0A8D3E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167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58AE1-7F0F-487B-8D2B-8D2EB075FE9B}" type="datetimeFigureOut">
              <a:rPr lang="uk-UA" smtClean="0"/>
              <a:t>01.06.2018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7660-FBB6-4961-864A-2591D0A8D3E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266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58AE1-7F0F-487B-8D2B-8D2EB075FE9B}" type="datetimeFigureOut">
              <a:rPr lang="uk-UA" smtClean="0"/>
              <a:t>01.06.2018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7660-FBB6-4961-864A-2591D0A8D3E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648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58AE1-7F0F-487B-8D2B-8D2EB075FE9B}" type="datetimeFigureOut">
              <a:rPr lang="uk-UA" smtClean="0"/>
              <a:t>01.06.2018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7660-FBB6-4961-864A-2591D0A8D3E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9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58AE1-7F0F-487B-8D2B-8D2EB075FE9B}" type="datetimeFigureOut">
              <a:rPr lang="uk-UA" smtClean="0"/>
              <a:t>01.06.2018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7660-FBB6-4961-864A-2591D0A8D3E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914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58AE1-7F0F-487B-8D2B-8D2EB075FE9B}" type="datetimeFigureOut">
              <a:rPr lang="uk-UA" smtClean="0"/>
              <a:t>01.06.2018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7660-FBB6-4961-864A-2591D0A8D3E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467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58AE1-7F0F-487B-8D2B-8D2EB075FE9B}" type="datetimeFigureOut">
              <a:rPr lang="uk-UA" smtClean="0"/>
              <a:t>01.06.2018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7660-FBB6-4961-864A-2591D0A8D3E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464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58AE1-7F0F-487B-8D2B-8D2EB075FE9B}" type="datetimeFigureOut">
              <a:rPr lang="uk-UA" smtClean="0"/>
              <a:t>01.06.2018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7660-FBB6-4961-864A-2591D0A8D3E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3769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58AE1-7F0F-487B-8D2B-8D2EB075FE9B}" type="datetimeFigureOut">
              <a:rPr lang="uk-UA" smtClean="0"/>
              <a:t>01.06.2018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7660-FBB6-4961-864A-2591D0A8D3E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649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58AE1-7F0F-487B-8D2B-8D2EB075FE9B}" type="datetimeFigureOut">
              <a:rPr lang="uk-UA" smtClean="0"/>
              <a:t>01.06.2018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7660-FBB6-4961-864A-2591D0A8D3E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3939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58AE1-7F0F-487B-8D2B-8D2EB075FE9B}" type="datetimeFigureOut">
              <a:rPr lang="uk-UA" smtClean="0"/>
              <a:t>01.06.2018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B7660-FBB6-4961-864A-2591D0A8D3E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312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microsoft.com/office/2007/relationships/hdphoto" Target="../media/hdphoto1.wdp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gif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8" y="5688320"/>
            <a:ext cx="774798" cy="6043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1" b="33697"/>
          <a:stretch/>
        </p:blipFill>
        <p:spPr>
          <a:xfrm>
            <a:off x="2130634" y="5579477"/>
            <a:ext cx="2177411" cy="822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5062" y="1331458"/>
            <a:ext cx="7898524" cy="1382280"/>
          </a:xfrm>
        </p:spPr>
        <p:txBody>
          <a:bodyPr>
            <a:noAutofit/>
          </a:bodyPr>
          <a:lstStyle/>
          <a:p>
            <a:pPr algn="l"/>
            <a:r>
              <a:rPr lang="en-US" sz="7200" b="1" dirty="0" err="1">
                <a:solidFill>
                  <a:schemeClr val="bg1"/>
                </a:solidFill>
                <a:latin typeface="Corbel" panose="020B0503020204020204" pitchFamily="34" charset="0"/>
              </a:rPr>
              <a:t>Masterpass</a:t>
            </a:r>
            <a:r>
              <a:rPr lang="en-US" sz="7200" b="1" dirty="0">
                <a:solidFill>
                  <a:schemeClr val="bg1"/>
                </a:solidFill>
                <a:latin typeface="Corbel" panose="020B0503020204020204" pitchFamily="34" charset="0"/>
              </a:rPr>
              <a:t>: </a:t>
            </a:r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US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one </a:t>
            </a:r>
            <a:r>
              <a:rPr lang="en-US" sz="4400" b="1" dirty="0">
                <a:solidFill>
                  <a:schemeClr val="bg1"/>
                </a:solidFill>
                <a:latin typeface="Corbel" panose="020B0503020204020204" pitchFamily="34" charset="0"/>
              </a:rPr>
              <a:t>click </a:t>
            </a:r>
            <a:r>
              <a:rPr lang="uk-UA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к </a:t>
            </a:r>
            <a:r>
              <a:rPr lang="uk-UA" sz="44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успеху</a:t>
            </a:r>
            <a:r>
              <a:rPr lang="uk-UA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uk-UA" sz="4400" b="1" dirty="0">
                <a:solidFill>
                  <a:schemeClr val="bg1"/>
                </a:solidFill>
                <a:latin typeface="Corbel" panose="020B0503020204020204" pitchFamily="34" charset="0"/>
              </a:rPr>
              <a:t>в </a:t>
            </a:r>
            <a:r>
              <a:rPr lang="uk-UA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uk-UA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uk-UA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онлайн-</a:t>
            </a:r>
            <a:r>
              <a:rPr lang="uk-UA" sz="44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комерции</a:t>
            </a:r>
            <a:r>
              <a:rPr lang="uk-UA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. </a:t>
            </a:r>
            <a:endParaRPr lang="uk-UA" sz="4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5062" y="290867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Как</a:t>
            </a:r>
            <a:r>
              <a:rPr lang="uk-UA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предлагать</a:t>
            </a:r>
            <a:r>
              <a:rPr lang="uk-UA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клиенту</a:t>
            </a:r>
            <a:r>
              <a:rPr lang="uk-UA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новый</a:t>
            </a:r>
            <a:r>
              <a:rPr lang="uk-UA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orbel" panose="020B0503020204020204" pitchFamily="34" charset="0"/>
              </a:rPr>
              <a:t>UX </a:t>
            </a:r>
            <a:r>
              <a:rPr lang="uk-UA" sz="2400" dirty="0">
                <a:solidFill>
                  <a:schemeClr val="bg1"/>
                </a:solidFill>
                <a:latin typeface="Corbel" panose="020B0503020204020204" pitchFamily="34" charset="0"/>
              </a:rPr>
              <a:t>в </a:t>
            </a:r>
            <a:r>
              <a:rPr lang="uk-UA" sz="2400" dirty="0" err="1">
                <a:solidFill>
                  <a:schemeClr val="bg1"/>
                </a:solidFill>
                <a:latin typeface="Corbel" panose="020B0503020204020204" pitchFamily="34" charset="0"/>
              </a:rPr>
              <a:t>оплатах</a:t>
            </a:r>
            <a:r>
              <a:rPr lang="uk-UA" sz="24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uk-UA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и </a:t>
            </a:r>
            <a:r>
              <a:rPr lang="uk-UA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повысить</a:t>
            </a:r>
            <a:r>
              <a:rPr lang="uk-UA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конверсию</a:t>
            </a:r>
            <a:r>
              <a:rPr lang="uk-UA" sz="2400" dirty="0">
                <a:solidFill>
                  <a:schemeClr val="bg1"/>
                </a:solidFill>
                <a:latin typeface="Corbel" panose="020B0503020204020204" pitchFamily="34" charset="0"/>
              </a:rPr>
              <a:t>? 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6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7D4FD2-2AD7-45AA-A6BE-5FD8B5A01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91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2C363F"/>
                </a:solidFill>
                <a:latin typeface="Cobel"/>
              </a:rPr>
              <a:t>Бизнес в </a:t>
            </a:r>
            <a:r>
              <a:rPr lang="ru-RU" sz="3200" b="1" dirty="0" err="1">
                <a:solidFill>
                  <a:srgbClr val="2C363F"/>
                </a:solidFill>
                <a:latin typeface="Cobel"/>
              </a:rPr>
              <a:t>онлайне</a:t>
            </a:r>
            <a:r>
              <a:rPr lang="ru-RU" sz="3200" b="1" dirty="0">
                <a:solidFill>
                  <a:srgbClr val="2C363F"/>
                </a:solidFill>
                <a:latin typeface="Cobel"/>
              </a:rPr>
              <a:t>: что будет?</a:t>
            </a:r>
            <a:endParaRPr lang="uk-UA" sz="3200" b="1" dirty="0">
              <a:solidFill>
                <a:srgbClr val="2C363F"/>
              </a:solidFill>
              <a:latin typeface="Cobel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6AE9BB97-DF0B-45A3-BC1C-A8996996C62D}"/>
              </a:ext>
            </a:extLst>
          </p:cNvPr>
          <p:cNvSpPr/>
          <p:nvPr/>
        </p:nvSpPr>
        <p:spPr>
          <a:xfrm>
            <a:off x="6018938" y="4053327"/>
            <a:ext cx="46254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+mj-lt"/>
              </a:rPr>
              <a:t>До </a:t>
            </a:r>
            <a:r>
              <a:rPr lang="uk-UA" sz="2000" b="1" dirty="0">
                <a:latin typeface="+mj-lt"/>
              </a:rPr>
              <a:t>2020 г.</a:t>
            </a:r>
            <a:r>
              <a:rPr lang="uk-UA" sz="2000" dirty="0">
                <a:latin typeface="+mj-lt"/>
              </a:rPr>
              <a:t> </a:t>
            </a:r>
            <a:r>
              <a:rPr lang="uk-UA" sz="2800" b="1" dirty="0">
                <a:latin typeface="+mj-lt"/>
              </a:rPr>
              <a:t>50%</a:t>
            </a:r>
            <a:r>
              <a:rPr lang="uk-UA" sz="2000" dirty="0">
                <a:latin typeface="+mj-lt"/>
              </a:rPr>
              <a:t> мирового </a:t>
            </a:r>
            <a:r>
              <a:rPr lang="uk-UA" sz="2000" dirty="0" err="1">
                <a:latin typeface="+mj-lt"/>
              </a:rPr>
              <a:t>рынка</a:t>
            </a:r>
            <a:r>
              <a:rPr lang="uk-UA" sz="2000" dirty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цифровой коммерции получит </a:t>
            </a:r>
            <a:r>
              <a:rPr lang="en-US" sz="2000" dirty="0">
                <a:latin typeface="+mj-lt"/>
              </a:rPr>
              <a:t>m-</a:t>
            </a:r>
            <a:r>
              <a:rPr lang="en-US" sz="2000" dirty="0" err="1">
                <a:latin typeface="+mj-lt"/>
              </a:rPr>
              <a:t>comm</a:t>
            </a:r>
            <a:endParaRPr lang="en-US" sz="2000" dirty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  <p:pic>
        <p:nvPicPr>
          <p:cNvPr id="8" name="Picture 4" descr="Результат пошуку зображень за запитом &quot;mobile banking&quot;">
            <a:extLst>
              <a:ext uri="{FF2B5EF4-FFF2-40B4-BE49-F238E27FC236}">
                <a16:creationId xmlns:a16="http://schemas.microsoft.com/office/drawing/2014/main" id="{3D6C249E-0ABC-4800-93CE-E08FA4F883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8"/>
          <a:stretch/>
        </p:blipFill>
        <p:spPr bwMode="auto">
          <a:xfrm>
            <a:off x="5966609" y="1566425"/>
            <a:ext cx="2418461" cy="22383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Результат пошуку зображень за запитом &quot;mastercard&quot;">
            <a:extLst>
              <a:ext uri="{FF2B5EF4-FFF2-40B4-BE49-F238E27FC236}">
                <a16:creationId xmlns:a16="http://schemas.microsoft.com/office/drawing/2014/main" id="{A2BCFCE0-9E19-41E0-9629-689ADF886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1" y="6143383"/>
            <a:ext cx="2237350" cy="51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5BCA5106-4F77-4330-AEE2-56F0B249CA00}"/>
              </a:ext>
            </a:extLst>
          </p:cNvPr>
          <p:cNvSpPr/>
          <p:nvPr/>
        </p:nvSpPr>
        <p:spPr>
          <a:xfrm>
            <a:off x="1175557" y="4053325"/>
            <a:ext cx="434119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+mj-lt"/>
              </a:rPr>
              <a:t>До </a:t>
            </a:r>
            <a:r>
              <a:rPr lang="uk-UA" sz="2000" dirty="0" err="1">
                <a:latin typeface="+mj-lt"/>
              </a:rPr>
              <a:t>конца</a:t>
            </a:r>
            <a:r>
              <a:rPr lang="uk-UA" sz="2000" dirty="0">
                <a:latin typeface="+mj-lt"/>
              </a:rPr>
              <a:t> </a:t>
            </a:r>
            <a:r>
              <a:rPr lang="uk-UA" sz="2000" b="1" dirty="0">
                <a:latin typeface="+mj-lt"/>
              </a:rPr>
              <a:t>20</a:t>
            </a:r>
            <a:r>
              <a:rPr lang="en-US" sz="2000" b="1" dirty="0">
                <a:latin typeface="+mj-lt"/>
              </a:rPr>
              <a:t>20</a:t>
            </a:r>
            <a:r>
              <a:rPr lang="uk-UA" sz="2000" b="1" dirty="0">
                <a:latin typeface="+mj-lt"/>
              </a:rPr>
              <a:t> г.</a:t>
            </a:r>
            <a:r>
              <a:rPr lang="uk-UA" sz="20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объем рынка цифровой коммерции вырастет </a:t>
            </a:r>
            <a:r>
              <a:rPr lang="ru-RU" sz="2800" b="1" dirty="0">
                <a:latin typeface="+mj-lt"/>
              </a:rPr>
              <a:t>вдвое</a:t>
            </a:r>
            <a:r>
              <a:rPr lang="ru-RU" sz="2000" dirty="0">
                <a:latin typeface="+mj-lt"/>
              </a:rPr>
              <a:t> (до 4,1 трлн долларов)</a:t>
            </a:r>
            <a:endParaRPr lang="ru-RU" dirty="0">
              <a:latin typeface="+mj-lt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6981146-E8BD-461D-895C-C14DB2F4E8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876"/>
          <a:stretch/>
        </p:blipFill>
        <p:spPr>
          <a:xfrm>
            <a:off x="1252538" y="1690688"/>
            <a:ext cx="2295525" cy="221572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61052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7D4FD2-2AD7-45AA-A6BE-5FD8B5A01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2C363F"/>
                </a:solidFill>
                <a:latin typeface="Cobel"/>
              </a:rPr>
              <a:t>Подводные камни</a:t>
            </a:r>
            <a:endParaRPr lang="uk-UA" sz="3200" b="1" dirty="0">
              <a:solidFill>
                <a:srgbClr val="2C363F"/>
              </a:solidFill>
              <a:latin typeface="Cobel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9DCBD2AF-AA36-4A46-8BDC-A752BAB6CBDB}"/>
              </a:ext>
            </a:extLst>
          </p:cNvPr>
          <p:cNvSpPr/>
          <p:nvPr/>
        </p:nvSpPr>
        <p:spPr>
          <a:xfrm>
            <a:off x="1958894" y="4291013"/>
            <a:ext cx="391725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+mj-lt"/>
              </a:rPr>
              <a:t>38% </a:t>
            </a:r>
            <a:r>
              <a:rPr lang="uk-UA" sz="2000" dirty="0" err="1">
                <a:latin typeface="+mj-lt"/>
              </a:rPr>
              <a:t>пользователей</a:t>
            </a:r>
            <a:r>
              <a:rPr lang="uk-UA" sz="2000" dirty="0">
                <a:latin typeface="+mj-lt"/>
              </a:rPr>
              <a:t> </a:t>
            </a:r>
            <a:r>
              <a:rPr lang="uk-UA" sz="2000" dirty="0" err="1">
                <a:latin typeface="+mj-lt"/>
              </a:rPr>
              <a:t>прерывают</a:t>
            </a:r>
            <a:r>
              <a:rPr lang="uk-UA" sz="2000" dirty="0">
                <a:latin typeface="+mj-lt"/>
              </a:rPr>
              <a:t> оплату онлайн, </a:t>
            </a:r>
            <a:r>
              <a:rPr lang="uk-UA" sz="2000" dirty="0" err="1">
                <a:latin typeface="+mj-lt"/>
              </a:rPr>
              <a:t>если</a:t>
            </a:r>
            <a:r>
              <a:rPr lang="uk-UA" sz="2000" dirty="0">
                <a:latin typeface="+mj-lt"/>
              </a:rPr>
              <a:t> </a:t>
            </a:r>
            <a:r>
              <a:rPr lang="uk-UA" sz="2000" dirty="0" err="1">
                <a:latin typeface="+mj-lt"/>
              </a:rPr>
              <a:t>их</a:t>
            </a:r>
            <a:r>
              <a:rPr lang="uk-UA" sz="2000" dirty="0">
                <a:latin typeface="+mj-lt"/>
              </a:rPr>
              <a:t> </a:t>
            </a:r>
            <a:r>
              <a:rPr lang="uk-UA" sz="2000" dirty="0" err="1">
                <a:latin typeface="+mj-lt"/>
              </a:rPr>
              <a:t>просят</a:t>
            </a:r>
            <a:r>
              <a:rPr lang="uk-UA" sz="2000" dirty="0">
                <a:latin typeface="+mj-lt"/>
              </a:rPr>
              <a:t> </a:t>
            </a:r>
            <a:r>
              <a:rPr lang="uk-UA" sz="2000" dirty="0" err="1">
                <a:latin typeface="+mj-lt"/>
              </a:rPr>
              <a:t>зарегистрироваться</a:t>
            </a:r>
            <a:endParaRPr lang="uk-UA" sz="2800" dirty="0">
              <a:latin typeface="+mj-lt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71929F83-03D5-4C10-9FB4-5D517EBD5564}"/>
              </a:ext>
            </a:extLst>
          </p:cNvPr>
          <p:cNvSpPr/>
          <p:nvPr/>
        </p:nvSpPr>
        <p:spPr>
          <a:xfrm>
            <a:off x="7267763" y="4180893"/>
            <a:ext cx="34144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+mj-lt"/>
              </a:rPr>
              <a:t>97% </a:t>
            </a:r>
            <a:r>
              <a:rPr lang="ru-RU" sz="2000" dirty="0">
                <a:latin typeface="+mj-lt"/>
              </a:rPr>
              <a:t>товаров остаются в корзине во время шопинга с мобильного </a:t>
            </a:r>
            <a:endParaRPr lang="uk-UA" sz="2000" dirty="0">
              <a:latin typeface="+mj-lt"/>
            </a:endParaRPr>
          </a:p>
        </p:txBody>
      </p:sp>
      <p:pic>
        <p:nvPicPr>
          <p:cNvPr id="5122" name="Picture 2" descr="Результат пошуку зображень за запитом &quot;стоп&quot;">
            <a:extLst>
              <a:ext uri="{FF2B5EF4-FFF2-40B4-BE49-F238E27FC236}">
                <a16:creationId xmlns:a16="http://schemas.microsoft.com/office/drawing/2014/main" id="{FE14E8AF-5447-417A-A03C-024D6BC55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8894" y="1690688"/>
            <a:ext cx="26003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Результат пошуку зображень за запитом &quot;корзина с товарами&quot;">
            <a:extLst>
              <a:ext uri="{FF2B5EF4-FFF2-40B4-BE49-F238E27FC236}">
                <a16:creationId xmlns:a16="http://schemas.microsoft.com/office/drawing/2014/main" id="{A539D00A-290F-437C-AC1C-9203472C3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7763" y="169068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Результат пошуку зображень за запитом &quot;mastercard&quot;">
            <a:extLst>
              <a:ext uri="{FF2B5EF4-FFF2-40B4-BE49-F238E27FC236}">
                <a16:creationId xmlns:a16="http://schemas.microsoft.com/office/drawing/2014/main" id="{C45A47A4-4817-4C80-B4F6-EB0F8BB81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1" y="6143383"/>
            <a:ext cx="2237350" cy="51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744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444F4-138F-409F-A109-9FD0B7E0B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152"/>
            <a:ext cx="10662138" cy="965521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2C363F"/>
                </a:solidFill>
                <a:latin typeface="Cobel"/>
              </a:rPr>
              <a:t>Masterpass</a:t>
            </a:r>
            <a:r>
              <a:rPr lang="ru-RU" sz="3200" b="1" dirty="0">
                <a:solidFill>
                  <a:srgbClr val="2C363F"/>
                </a:solidFill>
                <a:latin typeface="Cobel"/>
              </a:rPr>
              <a:t> – платформа цифровых кошельков</a:t>
            </a:r>
            <a:endParaRPr lang="uk-UA" sz="3200" b="1" dirty="0">
              <a:solidFill>
                <a:srgbClr val="2C363F"/>
              </a:solidFill>
              <a:latin typeface="Cobe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972E4A-71F7-45AE-9EFF-69CB152817E3}"/>
              </a:ext>
            </a:extLst>
          </p:cNvPr>
          <p:cNvSpPr txBox="1"/>
          <p:nvPr/>
        </p:nvSpPr>
        <p:spPr>
          <a:xfrm>
            <a:off x="6734908" y="2809289"/>
            <a:ext cx="42554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15A40"/>
              </a:buClr>
            </a:pPr>
            <a:r>
              <a:rPr lang="ru-RU" sz="2000" dirty="0">
                <a:latin typeface="+mj-lt"/>
              </a:rPr>
              <a:t>Онлайн-</a:t>
            </a:r>
            <a:r>
              <a:rPr lang="uk-UA" sz="2000" dirty="0" err="1">
                <a:latin typeface="+mj-lt"/>
              </a:rPr>
              <a:t>хранилище</a:t>
            </a:r>
            <a:r>
              <a:rPr lang="ru-RU" sz="2000" dirty="0">
                <a:latin typeface="+mj-lt"/>
              </a:rPr>
              <a:t> карт разных платежных систем</a:t>
            </a:r>
          </a:p>
          <a:p>
            <a:pPr>
              <a:buClr>
                <a:srgbClr val="F15A40"/>
              </a:buClr>
            </a:pPr>
            <a:endParaRPr lang="uk-UA" sz="2000" dirty="0">
              <a:latin typeface="+mj-lt"/>
            </a:endParaRPr>
          </a:p>
          <a:p>
            <a:pPr>
              <a:buClr>
                <a:srgbClr val="F15A40"/>
              </a:buClr>
            </a:pPr>
            <a:endParaRPr lang="en-US" sz="2000" dirty="0">
              <a:latin typeface="+mj-lt"/>
            </a:endParaRPr>
          </a:p>
          <a:p>
            <a:pPr>
              <a:buClr>
                <a:srgbClr val="F15A40"/>
              </a:buClr>
            </a:pPr>
            <a:r>
              <a:rPr lang="ru-RU" sz="2000" kern="1200" dirty="0">
                <a:latin typeface="+mj-lt"/>
                <a:ea typeface="Calibri"/>
                <a:cs typeface="Calibri"/>
                <a:sym typeface="Calibri"/>
              </a:rPr>
              <a:t>Не нужно вводить данные карты кажды</a:t>
            </a:r>
            <a:r>
              <a:rPr lang="ru-RU" sz="2000" dirty="0">
                <a:latin typeface="+mj-lt"/>
                <a:ea typeface="Calibri"/>
                <a:cs typeface="Calibri"/>
                <a:sym typeface="Calibri"/>
              </a:rPr>
              <a:t>й раз при покупке</a:t>
            </a:r>
            <a:endParaRPr lang="ru-RU" sz="2000" kern="1200" dirty="0">
              <a:latin typeface="+mj-lt"/>
              <a:ea typeface="Calibri"/>
              <a:cs typeface="Calibri"/>
              <a:sym typeface="Calibri"/>
            </a:endParaRPr>
          </a:p>
          <a:p>
            <a:pPr>
              <a:buClr>
                <a:srgbClr val="F15A40"/>
              </a:buClr>
            </a:pPr>
            <a:endParaRPr lang="ru-RU" sz="2000" kern="1200" dirty="0">
              <a:latin typeface="+mj-lt"/>
              <a:sym typeface="Calibri"/>
            </a:endParaRPr>
          </a:p>
          <a:p>
            <a:pPr>
              <a:buClr>
                <a:srgbClr val="F15A40"/>
              </a:buClr>
            </a:pPr>
            <a:endParaRPr lang="ru-RU" sz="2000" kern="1200" dirty="0">
              <a:latin typeface="+mj-lt"/>
              <a:sym typeface="Calibri"/>
            </a:endParaRPr>
          </a:p>
          <a:p>
            <a:pPr>
              <a:buClr>
                <a:srgbClr val="F15A40"/>
              </a:buClr>
            </a:pPr>
            <a:r>
              <a:rPr lang="ru-RU" sz="2000" dirty="0">
                <a:latin typeface="+mj-lt"/>
              </a:rPr>
              <a:t>Гарант безопасности платежей – </a:t>
            </a:r>
            <a:r>
              <a:rPr lang="en-US" sz="2000" dirty="0" err="1">
                <a:latin typeface="+mj-lt"/>
              </a:rPr>
              <a:t>Mastercard</a:t>
            </a:r>
            <a:r>
              <a:rPr lang="en-US" sz="2000" dirty="0">
                <a:latin typeface="+mj-lt"/>
              </a:rPr>
              <a:t> </a:t>
            </a:r>
            <a:endParaRPr lang="ru-RU" sz="2000" dirty="0">
              <a:latin typeface="+mj-lt"/>
            </a:endParaRPr>
          </a:p>
        </p:txBody>
      </p:sp>
      <p:pic>
        <p:nvPicPr>
          <p:cNvPr id="6" name="Рисунок 5" descr="Результат пошуку зображень за запитом &quot;masterpass&quot;">
            <a:extLst>
              <a:ext uri="{FF2B5EF4-FFF2-40B4-BE49-F238E27FC236}">
                <a16:creationId xmlns:a16="http://schemas.microsoft.com/office/drawing/2014/main" id="{F95A1BFB-4F9B-4AF9-BE63-9C1FA80A8ED8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0" y="1595749"/>
            <a:ext cx="4597370" cy="438363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E87A861-CD88-4C3D-887F-6048BC0B63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4997" y="2735175"/>
            <a:ext cx="812802" cy="81280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EE83E3-8FDD-4F27-A839-E1B484AD59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9815" y="3926382"/>
            <a:ext cx="812802" cy="8128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9C4BF45-D216-4BDA-AE8B-C731B7FAA5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9815" y="5123847"/>
            <a:ext cx="812802" cy="812802"/>
          </a:xfrm>
          <a:prstGeom prst="rect">
            <a:avLst/>
          </a:prstGeom>
        </p:spPr>
      </p:pic>
      <p:pic>
        <p:nvPicPr>
          <p:cNvPr id="15" name="Picture 8" descr="Результат пошуку зображень за запитом &quot;mastercard&quot;">
            <a:extLst>
              <a:ext uri="{FF2B5EF4-FFF2-40B4-BE49-F238E27FC236}">
                <a16:creationId xmlns:a16="http://schemas.microsoft.com/office/drawing/2014/main" id="{525F1CEC-222D-466C-BF14-92FBAC64B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1" y="6143383"/>
            <a:ext cx="2237350" cy="51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Результат пошуку зображень за запитом &quot;masterpass&quot;">
            <a:extLst>
              <a:ext uri="{FF2B5EF4-FFF2-40B4-BE49-F238E27FC236}">
                <a16:creationId xmlns:a16="http://schemas.microsoft.com/office/drawing/2014/main" id="{CA3AA2C9-7F45-464D-AE40-354118546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36" y="1595749"/>
            <a:ext cx="5036303" cy="113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1526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646">
            <a:extLst>
              <a:ext uri="{FF2B5EF4-FFF2-40B4-BE49-F238E27FC236}">
                <a16:creationId xmlns:a16="http://schemas.microsoft.com/office/drawing/2014/main" id="{F10091A4-2F72-4FD8-88D6-995BE034D820}"/>
              </a:ext>
            </a:extLst>
          </p:cNvPr>
          <p:cNvSpPr/>
          <p:nvPr/>
        </p:nvSpPr>
        <p:spPr>
          <a:xfrm>
            <a:off x="5106896" y="4336305"/>
            <a:ext cx="340843" cy="340864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000">
              <a:solidFill>
                <a:srgbClr val="179FC5"/>
              </a:solidFill>
              <a:latin typeface="+mj-lt"/>
            </a:endParaRPr>
          </a:p>
        </p:txBody>
      </p:sp>
      <p:sp>
        <p:nvSpPr>
          <p:cNvPr id="11" name="Shape 646">
            <a:extLst>
              <a:ext uri="{FF2B5EF4-FFF2-40B4-BE49-F238E27FC236}">
                <a16:creationId xmlns:a16="http://schemas.microsoft.com/office/drawing/2014/main" id="{ADFF3A1A-4F83-48D3-A468-BC0B7759628E}"/>
              </a:ext>
            </a:extLst>
          </p:cNvPr>
          <p:cNvSpPr/>
          <p:nvPr/>
        </p:nvSpPr>
        <p:spPr>
          <a:xfrm>
            <a:off x="5421528" y="1777340"/>
            <a:ext cx="340843" cy="340864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000">
              <a:solidFill>
                <a:srgbClr val="179FC5"/>
              </a:solidFill>
              <a:latin typeface="+mj-lt"/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84624B41-7387-4782-9581-F276AB5B7A86}"/>
              </a:ext>
            </a:extLst>
          </p:cNvPr>
          <p:cNvSpPr/>
          <p:nvPr/>
        </p:nvSpPr>
        <p:spPr>
          <a:xfrm>
            <a:off x="1920552" y="4677169"/>
            <a:ext cx="27606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270 тыс. </a:t>
            </a:r>
            <a:r>
              <a:rPr lang="ru-RU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торговцев глобально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dirty="0">
              <a:latin typeface="+mj-lt"/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D36CF240-8449-4C8D-B59C-CAFC78E4BA00}"/>
              </a:ext>
            </a:extLst>
          </p:cNvPr>
          <p:cNvSpPr/>
          <p:nvPr/>
        </p:nvSpPr>
        <p:spPr>
          <a:xfrm>
            <a:off x="1799085" y="2035950"/>
            <a:ext cx="3106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более 2 тыс.</a:t>
            </a:r>
            <a:r>
              <a:rPr lang="ru-RU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украинских торговцев</a:t>
            </a:r>
            <a:endParaRPr lang="uk-UA" sz="2000" dirty="0">
              <a:latin typeface="+mj-lt"/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9EF22C2F-BC63-489F-A6A7-C079DF1CAC10}"/>
              </a:ext>
            </a:extLst>
          </p:cNvPr>
          <p:cNvSpPr/>
          <p:nvPr/>
        </p:nvSpPr>
        <p:spPr>
          <a:xfrm>
            <a:off x="1799085" y="3183298"/>
            <a:ext cx="265761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миллионы</a:t>
            </a:r>
            <a:r>
              <a:rPr lang="ru-RU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пользователей по всему миру</a:t>
            </a:r>
            <a:endParaRPr lang="uk-UA" sz="2000" dirty="0">
              <a:latin typeface="+mj-lt"/>
            </a:endParaRPr>
          </a:p>
        </p:txBody>
      </p:sp>
      <p:pic>
        <p:nvPicPr>
          <p:cNvPr id="15" name="Picture 4" descr="Image result for user icon">
            <a:extLst>
              <a:ext uri="{FF2B5EF4-FFF2-40B4-BE49-F238E27FC236}">
                <a16:creationId xmlns:a16="http://schemas.microsoft.com/office/drawing/2014/main" id="{BB6D6A59-9341-43D6-ACE8-7F42A27D9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160" y="3302608"/>
            <a:ext cx="793591" cy="79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Image result for ukraine icon">
            <a:extLst>
              <a:ext uri="{FF2B5EF4-FFF2-40B4-BE49-F238E27FC236}">
                <a16:creationId xmlns:a16="http://schemas.microsoft.com/office/drawing/2014/main" id="{303B2A58-9A42-442E-A39C-3D6CE9539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043507"/>
            <a:ext cx="876123" cy="87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merchant icon">
            <a:extLst>
              <a:ext uri="{FF2B5EF4-FFF2-40B4-BE49-F238E27FC236}">
                <a16:creationId xmlns:a16="http://schemas.microsoft.com/office/drawing/2014/main" id="{B77064E2-8FEC-40B1-9020-70AA077EB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077" y="4712830"/>
            <a:ext cx="759674" cy="75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кутник 13">
            <a:extLst>
              <a:ext uri="{FF2B5EF4-FFF2-40B4-BE49-F238E27FC236}">
                <a16:creationId xmlns:a16="http://schemas.microsoft.com/office/drawing/2014/main" id="{5B372878-F2DA-4E50-A5CD-02F1C972AA49}"/>
              </a:ext>
            </a:extLst>
          </p:cNvPr>
          <p:cNvSpPr/>
          <p:nvPr/>
        </p:nvSpPr>
        <p:spPr>
          <a:xfrm>
            <a:off x="5591949" y="3248742"/>
            <a:ext cx="518318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  <a:cs typeface="Times New Roman" panose="02020603050405020304" pitchFamily="18" charset="0"/>
              </a:rPr>
              <a:t>Географ</a:t>
            </a:r>
            <a:r>
              <a:rPr lang="uk-UA" sz="2000" dirty="0">
                <a:latin typeface="+mj-lt"/>
                <a:cs typeface="Times New Roman" panose="02020603050405020304" pitchFamily="18" charset="0"/>
              </a:rPr>
              <a:t>и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я 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Masterpass:</a:t>
            </a:r>
            <a:r>
              <a:rPr lang="ru-RU" sz="2000" b="1" dirty="0">
                <a:latin typeface="+mj-lt"/>
                <a:cs typeface="Times New Roman" panose="02020603050405020304" pitchFamily="18" charset="0"/>
              </a:rPr>
              <a:t>  </a:t>
            </a:r>
          </a:p>
          <a:p>
            <a:r>
              <a:rPr lang="ru-RU" sz="2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стран мира </a:t>
            </a:r>
          </a:p>
          <a:p>
            <a:r>
              <a:rPr lang="ru-RU" sz="2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стран Европы </a:t>
            </a:r>
            <a:endParaRPr lang="uk-UA" sz="2000" dirty="0">
              <a:latin typeface="+mj-lt"/>
            </a:endParaRPr>
          </a:p>
          <a:p>
            <a:endParaRPr lang="uk-UA" sz="2000" dirty="0">
              <a:latin typeface="+mj-lt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830104AA-1E68-4AF2-A0B4-4ECAE0D05B97}"/>
              </a:ext>
            </a:extLst>
          </p:cNvPr>
          <p:cNvSpPr txBox="1">
            <a:spLocks/>
          </p:cNvSpPr>
          <p:nvPr/>
        </p:nvSpPr>
        <p:spPr>
          <a:xfrm>
            <a:off x="838200" y="282152"/>
            <a:ext cx="10662138" cy="965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2C363F"/>
                </a:solidFill>
                <a:latin typeface="Cobel"/>
              </a:rPr>
              <a:t>Masterpass</a:t>
            </a:r>
            <a:r>
              <a:rPr lang="ru-RU" sz="3200" b="1" dirty="0">
                <a:solidFill>
                  <a:srgbClr val="2C363F"/>
                </a:solidFill>
                <a:latin typeface="Cobel"/>
              </a:rPr>
              <a:t> – платформа цифровых кошельков</a:t>
            </a:r>
            <a:endParaRPr lang="uk-UA" sz="3200" b="1" dirty="0">
              <a:solidFill>
                <a:srgbClr val="2C363F"/>
              </a:solidFill>
              <a:latin typeface="Cobel"/>
            </a:endParaRPr>
          </a:p>
        </p:txBody>
      </p:sp>
      <p:pic>
        <p:nvPicPr>
          <p:cNvPr id="23" name="Picture 8" descr="Результат пошуку зображень за запитом &quot;mastercard&quot;">
            <a:extLst>
              <a:ext uri="{FF2B5EF4-FFF2-40B4-BE49-F238E27FC236}">
                <a16:creationId xmlns:a16="http://schemas.microsoft.com/office/drawing/2014/main" id="{1C02510F-4E60-4B6F-9E1A-00301833A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1" y="6143383"/>
            <a:ext cx="2237350" cy="51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Результат пошуку зображень за запитом &quot;masterpass&quot;">
            <a:extLst>
              <a:ext uri="{FF2B5EF4-FFF2-40B4-BE49-F238E27FC236}">
                <a16:creationId xmlns:a16="http://schemas.microsoft.com/office/drawing/2014/main" id="{B8976BC0-A47E-492F-A9BD-C71174573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703" y="1965876"/>
            <a:ext cx="5410763" cy="121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285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444F4-138F-409F-A109-9FD0B7E0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2C363F"/>
                </a:solidFill>
                <a:latin typeface="Cobel"/>
              </a:rPr>
              <a:t>Masterpass</a:t>
            </a:r>
            <a:r>
              <a:rPr lang="uk-UA" sz="3200" b="1" dirty="0">
                <a:solidFill>
                  <a:srgbClr val="2C363F"/>
                </a:solidFill>
                <a:latin typeface="Cobel"/>
              </a:rPr>
              <a:t>: </a:t>
            </a:r>
            <a:r>
              <a:rPr lang="uk-UA" sz="3200" b="1" dirty="0" err="1">
                <a:solidFill>
                  <a:srgbClr val="2C363F"/>
                </a:solidFill>
                <a:latin typeface="Cobel"/>
              </a:rPr>
              <a:t>интегрированные</a:t>
            </a:r>
            <a:r>
              <a:rPr lang="uk-UA" sz="3200" b="1" dirty="0">
                <a:solidFill>
                  <a:srgbClr val="2C363F"/>
                </a:solidFill>
                <a:latin typeface="Cobel"/>
              </a:rPr>
              <a:t> </a:t>
            </a:r>
            <a:r>
              <a:rPr lang="ru-RU" sz="3200" b="1" dirty="0">
                <a:solidFill>
                  <a:srgbClr val="2C363F"/>
                </a:solidFill>
                <a:latin typeface="Cobel"/>
              </a:rPr>
              <a:t>решения в Украине</a:t>
            </a:r>
            <a:endParaRPr lang="uk-UA" sz="3200" b="1" dirty="0">
              <a:solidFill>
                <a:srgbClr val="2C363F"/>
              </a:solidFill>
              <a:latin typeface="Cobel"/>
            </a:endParaRPr>
          </a:p>
        </p:txBody>
      </p:sp>
      <p:pic>
        <p:nvPicPr>
          <p:cNvPr id="17" name="Picture 8" descr="Результат пошуку зображень за запитом &quot;mastercard&quot;">
            <a:extLst>
              <a:ext uri="{FF2B5EF4-FFF2-40B4-BE49-F238E27FC236}">
                <a16:creationId xmlns:a16="http://schemas.microsoft.com/office/drawing/2014/main" id="{5D5BF91A-4FE0-4DFC-BE04-FF6D103A8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1" y="6143383"/>
            <a:ext cx="2237350" cy="51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C72E94-81E9-48E1-BD20-A52C4AD84D90}"/>
              </a:ext>
            </a:extLst>
          </p:cNvPr>
          <p:cNvSpPr txBox="1"/>
          <p:nvPr/>
        </p:nvSpPr>
        <p:spPr>
          <a:xfrm>
            <a:off x="838200" y="4499472"/>
            <a:ext cx="29838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15A40"/>
              </a:buClr>
            </a:pPr>
            <a:r>
              <a:rPr lang="en-US" sz="2000" b="1" dirty="0" err="1">
                <a:latin typeface="+mj-lt"/>
              </a:rPr>
              <a:t>Masterpass</a:t>
            </a:r>
            <a:r>
              <a:rPr lang="en-US" sz="2000" b="1" dirty="0">
                <a:latin typeface="+mj-lt"/>
              </a:rPr>
              <a:t> Guest Checkout</a:t>
            </a:r>
            <a:endParaRPr lang="en-US" sz="2000" dirty="0">
              <a:latin typeface="+mj-lt"/>
            </a:endParaRPr>
          </a:p>
          <a:p>
            <a:pPr>
              <a:buClr>
                <a:srgbClr val="F15A40"/>
              </a:buClr>
            </a:pPr>
            <a:r>
              <a:rPr lang="uk-UA" sz="2000" dirty="0" err="1">
                <a:latin typeface="+mj-lt"/>
              </a:rPr>
              <a:t>интеграция</a:t>
            </a:r>
            <a:r>
              <a:rPr lang="uk-UA" sz="2000" dirty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платформы в </a:t>
            </a:r>
            <a:r>
              <a:rPr lang="en-US" sz="2000" dirty="0" err="1">
                <a:latin typeface="+mj-lt"/>
              </a:rPr>
              <a:t>LiqPay</a:t>
            </a:r>
            <a:r>
              <a:rPr lang="en-US" sz="2000" dirty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с упрощенным доступом к кошельку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DF9D88-438D-45EF-A38C-26CBD79B7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29" y="1528667"/>
            <a:ext cx="2572964" cy="26625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E474DA-5E01-4FA5-B6F5-F4FE96397099}"/>
              </a:ext>
            </a:extLst>
          </p:cNvPr>
          <p:cNvSpPr txBox="1"/>
          <p:nvPr/>
        </p:nvSpPr>
        <p:spPr>
          <a:xfrm>
            <a:off x="6383825" y="4499471"/>
            <a:ext cx="3462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15A40"/>
              </a:buClr>
            </a:pPr>
            <a:r>
              <a:rPr lang="en-US" sz="2000" b="1" dirty="0" err="1">
                <a:latin typeface="+mj-lt"/>
              </a:rPr>
              <a:t>Masterpass</a:t>
            </a:r>
            <a:r>
              <a:rPr lang="ru-RU" sz="2000" b="1" dirty="0">
                <a:latin typeface="+mj-lt"/>
              </a:rPr>
              <a:t> + Приват24</a:t>
            </a:r>
            <a:endParaRPr lang="en-US" sz="2000" dirty="0">
              <a:latin typeface="+mj-lt"/>
            </a:endParaRPr>
          </a:p>
          <a:p>
            <a:pPr>
              <a:buClr>
                <a:srgbClr val="F15A40"/>
              </a:buClr>
            </a:pPr>
            <a:r>
              <a:rPr lang="ru-RU" sz="2000" dirty="0">
                <a:latin typeface="+mj-lt"/>
              </a:rPr>
              <a:t>добавление карт из приложения в цифровой кошелек</a:t>
            </a:r>
          </a:p>
        </p:txBody>
      </p:sp>
      <p:pic>
        <p:nvPicPr>
          <p:cNvPr id="3074" name="Picture 2" descr="https://ain.ua/wp-content/uploads/2018/05/1-1.png?x44898">
            <a:extLst>
              <a:ext uri="{FF2B5EF4-FFF2-40B4-BE49-F238E27FC236}">
                <a16:creationId xmlns:a16="http://schemas.microsoft.com/office/drawing/2014/main" id="{F1AEC5EC-148A-4028-8F71-BB949E493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825" y="1528668"/>
            <a:ext cx="4630867" cy="266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82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444F4-138F-409F-A109-9FD0B7E0B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2C363F"/>
                </a:solidFill>
                <a:latin typeface="Cobel"/>
              </a:rPr>
              <a:t>Masterpass</a:t>
            </a:r>
            <a:r>
              <a:rPr lang="uk-UA" sz="3200" b="1" dirty="0">
                <a:solidFill>
                  <a:srgbClr val="2C363F"/>
                </a:solidFill>
                <a:latin typeface="Cobel"/>
              </a:rPr>
              <a:t>: </a:t>
            </a:r>
            <a:r>
              <a:rPr lang="uk-UA" sz="3200" b="1" dirty="0" err="1">
                <a:solidFill>
                  <a:srgbClr val="2C363F"/>
                </a:solidFill>
                <a:latin typeface="Cobel"/>
              </a:rPr>
              <a:t>интегрированные</a:t>
            </a:r>
            <a:r>
              <a:rPr lang="uk-UA" sz="3200" b="1" dirty="0">
                <a:solidFill>
                  <a:srgbClr val="2C363F"/>
                </a:solidFill>
                <a:latin typeface="Cobel"/>
              </a:rPr>
              <a:t> </a:t>
            </a:r>
            <a:r>
              <a:rPr lang="ru-RU" sz="3200" b="1" dirty="0">
                <a:solidFill>
                  <a:srgbClr val="2C363F"/>
                </a:solidFill>
                <a:latin typeface="Cobel"/>
              </a:rPr>
              <a:t>решения в Украине</a:t>
            </a:r>
            <a:endParaRPr lang="uk-UA" sz="3200" b="1" dirty="0">
              <a:solidFill>
                <a:srgbClr val="2C363F"/>
              </a:solidFill>
              <a:latin typeface="Cobel"/>
            </a:endParaRPr>
          </a:p>
        </p:txBody>
      </p:sp>
      <p:pic>
        <p:nvPicPr>
          <p:cNvPr id="17" name="Picture 8" descr="Результат пошуку зображень за запитом &quot;mastercard&quot;">
            <a:extLst>
              <a:ext uri="{FF2B5EF4-FFF2-40B4-BE49-F238E27FC236}">
                <a16:creationId xmlns:a16="http://schemas.microsoft.com/office/drawing/2014/main" id="{5D5BF91A-4FE0-4DFC-BE04-FF6D103A8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1" y="6143383"/>
            <a:ext cx="2237350" cy="51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79B8CA-04FB-4998-9CAC-380756A49E1C}"/>
              </a:ext>
            </a:extLst>
          </p:cNvPr>
          <p:cNvSpPr txBox="1"/>
          <p:nvPr/>
        </p:nvSpPr>
        <p:spPr>
          <a:xfrm>
            <a:off x="838200" y="4344294"/>
            <a:ext cx="29838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15A40"/>
              </a:buClr>
            </a:pPr>
            <a:r>
              <a:rPr lang="en-US" sz="2000" b="1" dirty="0" err="1">
                <a:latin typeface="+mj-lt"/>
              </a:rPr>
              <a:t>Masterpass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OneClick</a:t>
            </a:r>
            <a:endParaRPr lang="en-US" sz="2000" dirty="0">
              <a:latin typeface="+mj-lt"/>
            </a:endParaRPr>
          </a:p>
          <a:p>
            <a:pPr>
              <a:buClr>
                <a:srgbClr val="F15A40"/>
              </a:buClr>
            </a:pPr>
            <a:r>
              <a:rPr lang="uk-UA" sz="2000" dirty="0" err="1">
                <a:latin typeface="+mj-lt"/>
              </a:rPr>
              <a:t>интеграция</a:t>
            </a:r>
            <a:r>
              <a:rPr lang="uk-UA" sz="2000" dirty="0">
                <a:latin typeface="+mj-lt"/>
              </a:rPr>
              <a:t> в </a:t>
            </a:r>
            <a:r>
              <a:rPr lang="uk-UA" sz="2000" dirty="0" err="1">
                <a:latin typeface="+mj-lt"/>
              </a:rPr>
              <a:t>платформы</a:t>
            </a:r>
            <a:r>
              <a:rPr lang="uk-UA" sz="20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p2p</a:t>
            </a:r>
            <a:r>
              <a:rPr lang="uk-UA" sz="2000" dirty="0">
                <a:latin typeface="+mj-lt"/>
              </a:rPr>
              <a:t> </a:t>
            </a:r>
            <a:r>
              <a:rPr lang="uk-UA" sz="2000" dirty="0" err="1">
                <a:latin typeface="+mj-lt"/>
              </a:rPr>
              <a:t>провайдеров</a:t>
            </a:r>
            <a:r>
              <a:rPr lang="uk-UA" sz="20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iPay.ua, </a:t>
            </a:r>
            <a:r>
              <a:rPr lang="en-US" sz="2000" dirty="0" err="1">
                <a:latin typeface="+mj-lt"/>
              </a:rPr>
              <a:t>Portmone</a:t>
            </a:r>
            <a:endParaRPr lang="ru-RU" sz="2000" dirty="0">
              <a:latin typeface="+mj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96B1C4-28C3-4319-ADB8-B7EAD799D9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62895"/>
            <a:ext cx="4135734" cy="22546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F812AA-487B-44BF-9681-8A2B5E22B2F3}"/>
              </a:ext>
            </a:extLst>
          </p:cNvPr>
          <p:cNvSpPr txBox="1"/>
          <p:nvPr/>
        </p:nvSpPr>
        <p:spPr>
          <a:xfrm>
            <a:off x="7083189" y="4344293"/>
            <a:ext cx="3462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15A40"/>
              </a:buClr>
            </a:pPr>
            <a:r>
              <a:rPr lang="en-US" sz="2000" b="1" dirty="0" err="1">
                <a:latin typeface="+mj-lt"/>
              </a:rPr>
              <a:t>Masterpass</a:t>
            </a:r>
            <a:r>
              <a:rPr lang="ru-RU" sz="2000" b="1" dirty="0">
                <a:latin typeface="+mj-lt"/>
              </a:rPr>
              <a:t>: оплата коммунальных услуг</a:t>
            </a:r>
            <a:endParaRPr lang="en-US" sz="2000" dirty="0">
              <a:latin typeface="+mj-lt"/>
            </a:endParaRPr>
          </a:p>
          <a:p>
            <a:pPr>
              <a:buClr>
                <a:srgbClr val="F15A40"/>
              </a:buClr>
            </a:pPr>
            <a:r>
              <a:rPr lang="uk-UA" sz="2000" dirty="0" err="1">
                <a:latin typeface="+mj-lt"/>
              </a:rPr>
              <a:t>интеграция</a:t>
            </a:r>
            <a:r>
              <a:rPr lang="uk-UA" sz="2000" dirty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платформы с сайтом 104.</a:t>
            </a:r>
            <a:r>
              <a:rPr lang="en-US" sz="2000" dirty="0" err="1">
                <a:latin typeface="+mj-lt"/>
              </a:rPr>
              <a:t>ua</a:t>
            </a:r>
            <a:r>
              <a:rPr lang="ru-RU" sz="2000" dirty="0">
                <a:latin typeface="+mj-lt"/>
              </a:rPr>
              <a:t>, Г</a:t>
            </a:r>
            <a:r>
              <a:rPr lang="uk-UA" sz="2000" dirty="0">
                <a:latin typeface="+mj-lt"/>
              </a:rPr>
              <a:t>ІОЦ, ГЕРЦ</a:t>
            </a:r>
            <a:endParaRPr lang="ru-RU" sz="2000" dirty="0">
              <a:latin typeface="+mj-l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9F893CD-72E1-4CA1-A51D-5A350FE88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9377" y="1862895"/>
            <a:ext cx="4176462" cy="225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74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444F4-138F-409F-A109-9FD0B7E0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2C363F"/>
                </a:solidFill>
                <a:latin typeface="Cobel"/>
              </a:rPr>
              <a:t>Masterpass</a:t>
            </a:r>
            <a:r>
              <a:rPr lang="uk-UA" sz="3200" b="1" dirty="0">
                <a:solidFill>
                  <a:srgbClr val="2C363F"/>
                </a:solidFill>
                <a:latin typeface="Cobel"/>
              </a:rPr>
              <a:t>: </a:t>
            </a:r>
            <a:r>
              <a:rPr lang="uk-UA" sz="3200" b="1" dirty="0" err="1">
                <a:solidFill>
                  <a:srgbClr val="2C363F"/>
                </a:solidFill>
                <a:latin typeface="Cobel"/>
              </a:rPr>
              <a:t>интегрированные</a:t>
            </a:r>
            <a:r>
              <a:rPr lang="uk-UA" sz="3200" b="1" dirty="0">
                <a:solidFill>
                  <a:srgbClr val="2C363F"/>
                </a:solidFill>
                <a:latin typeface="Cobel"/>
              </a:rPr>
              <a:t> </a:t>
            </a:r>
            <a:r>
              <a:rPr lang="ru-RU" sz="3200" b="1" dirty="0">
                <a:solidFill>
                  <a:srgbClr val="2C363F"/>
                </a:solidFill>
                <a:latin typeface="Cobel"/>
              </a:rPr>
              <a:t>решения в Украине</a:t>
            </a:r>
            <a:endParaRPr lang="uk-UA" sz="3200" b="1" dirty="0">
              <a:solidFill>
                <a:srgbClr val="2C363F"/>
              </a:solidFill>
              <a:latin typeface="Cobe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1B3112-C00E-49E7-823D-D3C03AC92E71}"/>
              </a:ext>
            </a:extLst>
          </p:cNvPr>
          <p:cNvSpPr txBox="1"/>
          <p:nvPr/>
        </p:nvSpPr>
        <p:spPr>
          <a:xfrm>
            <a:off x="957549" y="4133398"/>
            <a:ext cx="34304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15A40"/>
              </a:buClr>
            </a:pPr>
            <a:r>
              <a:rPr lang="en-US" sz="2000" b="1" dirty="0" err="1">
                <a:latin typeface="+mj-lt"/>
              </a:rPr>
              <a:t>Mastercard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MoneySend</a:t>
            </a:r>
            <a:r>
              <a:rPr lang="en-US" sz="2000" b="1" dirty="0">
                <a:latin typeface="+mj-lt"/>
              </a:rPr>
              <a:t> + </a:t>
            </a:r>
            <a:r>
              <a:rPr lang="en-US" sz="2000" b="1" dirty="0" err="1">
                <a:latin typeface="+mj-lt"/>
              </a:rPr>
              <a:t>Masterpass</a:t>
            </a:r>
            <a:r>
              <a:rPr lang="en-US" sz="2000" b="1" dirty="0">
                <a:latin typeface="+mj-lt"/>
              </a:rPr>
              <a:t> = </a:t>
            </a:r>
            <a:r>
              <a:rPr lang="en-US" sz="2000" b="1" dirty="0" err="1">
                <a:latin typeface="+mj-lt"/>
              </a:rPr>
              <a:t>Karton</a:t>
            </a:r>
            <a:endParaRPr lang="en-US" sz="2000" dirty="0">
              <a:latin typeface="+mj-lt"/>
            </a:endParaRPr>
          </a:p>
          <a:p>
            <a:pPr>
              <a:buClr>
                <a:srgbClr val="F15A40"/>
              </a:buClr>
            </a:pPr>
            <a:r>
              <a:rPr lang="uk-UA" sz="2000" dirty="0">
                <a:latin typeface="+mj-lt"/>
              </a:rPr>
              <a:t>платформа для </a:t>
            </a:r>
            <a:r>
              <a:rPr lang="uk-UA" sz="2000" dirty="0" err="1">
                <a:latin typeface="+mj-lt"/>
              </a:rPr>
              <a:t>переводов</a:t>
            </a:r>
            <a:r>
              <a:rPr lang="uk-UA" sz="2000" dirty="0">
                <a:latin typeface="+mj-lt"/>
              </a:rPr>
              <a:t> </a:t>
            </a:r>
            <a:r>
              <a:rPr lang="uk-UA" sz="2000" dirty="0" err="1">
                <a:latin typeface="+mj-lt"/>
              </a:rPr>
              <a:t>денег</a:t>
            </a:r>
            <a:r>
              <a:rPr lang="uk-UA" sz="2000" dirty="0">
                <a:latin typeface="+mj-lt"/>
              </a:rPr>
              <a:t> с </a:t>
            </a:r>
            <a:r>
              <a:rPr lang="uk-UA" sz="2000" dirty="0" err="1">
                <a:latin typeface="+mj-lt"/>
              </a:rPr>
              <a:t>использованием</a:t>
            </a:r>
            <a:r>
              <a:rPr lang="uk-UA" sz="2000" dirty="0">
                <a:latin typeface="+mj-lt"/>
              </a:rPr>
              <a:t> цифрового </a:t>
            </a:r>
            <a:r>
              <a:rPr lang="uk-UA" sz="2000" dirty="0" err="1">
                <a:latin typeface="+mj-lt"/>
              </a:rPr>
              <a:t>кошелька</a:t>
            </a:r>
            <a:endParaRPr lang="ru-RU" sz="20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7561E8-B328-4CE2-A624-A08AE0D8393A}"/>
              </a:ext>
            </a:extLst>
          </p:cNvPr>
          <p:cNvSpPr txBox="1"/>
          <p:nvPr/>
        </p:nvSpPr>
        <p:spPr>
          <a:xfrm>
            <a:off x="6564924" y="4133398"/>
            <a:ext cx="36727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15A40"/>
              </a:buClr>
            </a:pPr>
            <a:r>
              <a:rPr lang="en-US" sz="2000" b="1" dirty="0" err="1">
                <a:latin typeface="+mj-lt"/>
              </a:rPr>
              <a:t>LeoBot</a:t>
            </a:r>
            <a:endParaRPr lang="en-US" sz="2000" dirty="0">
              <a:latin typeface="+mj-lt"/>
            </a:endParaRPr>
          </a:p>
          <a:p>
            <a:pPr>
              <a:buClr>
                <a:srgbClr val="F15A40"/>
              </a:buClr>
            </a:pPr>
            <a:r>
              <a:rPr lang="en-US" sz="2000" dirty="0">
                <a:latin typeface="+mj-lt"/>
              </a:rPr>
              <a:t>p2p-</a:t>
            </a:r>
            <a:r>
              <a:rPr lang="ru-RU" sz="2000" dirty="0">
                <a:latin typeface="+mj-lt"/>
              </a:rPr>
              <a:t>б</a:t>
            </a:r>
            <a:r>
              <a:rPr lang="uk-UA" sz="2000" dirty="0">
                <a:latin typeface="+mj-lt"/>
              </a:rPr>
              <a:t>от для </a:t>
            </a:r>
            <a:r>
              <a:rPr lang="uk-UA" sz="2000" dirty="0" err="1">
                <a:latin typeface="+mj-lt"/>
              </a:rPr>
              <a:t>денежн</a:t>
            </a:r>
            <a:r>
              <a:rPr lang="ru-RU" sz="2000" dirty="0" err="1">
                <a:latin typeface="+mj-lt"/>
              </a:rPr>
              <a:t>ых</a:t>
            </a:r>
            <a:r>
              <a:rPr lang="ru-RU" sz="2000" dirty="0">
                <a:latin typeface="+mj-lt"/>
              </a:rPr>
              <a:t> переводов в </a:t>
            </a:r>
            <a:r>
              <a:rPr lang="en-US" sz="2000" dirty="0">
                <a:latin typeface="+mj-lt"/>
              </a:rPr>
              <a:t>Facebook</a:t>
            </a:r>
            <a:r>
              <a:rPr lang="uk-UA" sz="2000" dirty="0">
                <a:latin typeface="+mj-lt"/>
              </a:rPr>
              <a:t>-</a:t>
            </a:r>
            <a:r>
              <a:rPr lang="uk-UA" sz="2000" dirty="0" err="1">
                <a:latin typeface="+mj-lt"/>
              </a:rPr>
              <a:t>мессенджере</a:t>
            </a:r>
            <a:r>
              <a:rPr lang="uk-UA" sz="2000" dirty="0">
                <a:latin typeface="+mj-lt"/>
              </a:rPr>
              <a:t> с </a:t>
            </a:r>
            <a:r>
              <a:rPr lang="uk-UA" sz="2000" dirty="0" err="1">
                <a:latin typeface="+mj-lt"/>
              </a:rPr>
              <a:t>использованием</a:t>
            </a:r>
            <a:r>
              <a:rPr lang="uk-UA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Masterpass</a:t>
            </a:r>
            <a:endParaRPr lang="ru-RU" sz="2000" dirty="0">
              <a:latin typeface="+mj-lt"/>
            </a:endParaRPr>
          </a:p>
        </p:txBody>
      </p:sp>
      <p:pic>
        <p:nvPicPr>
          <p:cNvPr id="17" name="Picture 8" descr="Результат пошуку зображень за запитом &quot;mastercard&quot;">
            <a:extLst>
              <a:ext uri="{FF2B5EF4-FFF2-40B4-BE49-F238E27FC236}">
                <a16:creationId xmlns:a16="http://schemas.microsoft.com/office/drawing/2014/main" id="{5D5BF91A-4FE0-4DFC-BE04-FF6D103A8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1" y="6143383"/>
            <a:ext cx="2237350" cy="51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D6BCC8-FB7A-4A17-85FA-5C1DBDFDF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49" y="1518851"/>
            <a:ext cx="4669527" cy="2435124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D0B26370-9773-422B-80FD-029A8EDEBA5E}"/>
              </a:ext>
            </a:extLst>
          </p:cNvPr>
          <p:cNvGrpSpPr/>
          <p:nvPr/>
        </p:nvGrpSpPr>
        <p:grpSpPr>
          <a:xfrm>
            <a:off x="6564924" y="1518851"/>
            <a:ext cx="4669527" cy="2435124"/>
            <a:chOff x="6637935" y="1754913"/>
            <a:chExt cx="4715864" cy="2467969"/>
          </a:xfrm>
        </p:grpSpPr>
        <p:pic>
          <p:nvPicPr>
            <p:cNvPr id="4" name="Picture 2" descr="Ð ÐµÐ·ÑÐ»ÑÑÐ°Ñ Ð¿Ð¾ÑÑÐºÑ Ð·Ð¾Ð±ÑÐ°Ð¶ÐµÐ½Ñ Ð·Ð° Ð·Ð°Ð¿Ð¸ÑÐ¾Ð¼ &quot;leobot&quot;">
              <a:extLst>
                <a:ext uri="{FF2B5EF4-FFF2-40B4-BE49-F238E27FC236}">
                  <a16:creationId xmlns:a16="http://schemas.microsoft.com/office/drawing/2014/main" id="{93A5E3E9-7F2F-48EA-B7BD-47A90B8E51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935" y="1754913"/>
              <a:ext cx="4715864" cy="2467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B634C424-35FE-4E91-AE69-539D15A1FC0B}"/>
                </a:ext>
              </a:extLst>
            </p:cNvPr>
            <p:cNvSpPr/>
            <p:nvPr/>
          </p:nvSpPr>
          <p:spPr>
            <a:xfrm>
              <a:off x="6637935" y="1790433"/>
              <a:ext cx="1201921" cy="11026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73554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A9DD1E4-854E-4103-822B-B204EB28B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2C363F"/>
                </a:solidFill>
                <a:latin typeface="Cobel"/>
              </a:rPr>
              <a:t>Masterpass</a:t>
            </a:r>
            <a:r>
              <a:rPr lang="uk-UA" sz="3200" b="1" dirty="0">
                <a:solidFill>
                  <a:srgbClr val="2C363F"/>
                </a:solidFill>
                <a:latin typeface="Cobel"/>
              </a:rPr>
              <a:t>: </a:t>
            </a:r>
            <a:r>
              <a:rPr lang="uk-UA" sz="3200" b="1" dirty="0" err="1">
                <a:solidFill>
                  <a:srgbClr val="2C363F"/>
                </a:solidFill>
                <a:latin typeface="Cobel"/>
              </a:rPr>
              <a:t>интегрированные</a:t>
            </a:r>
            <a:r>
              <a:rPr lang="uk-UA" sz="3200" b="1" dirty="0">
                <a:solidFill>
                  <a:srgbClr val="2C363F"/>
                </a:solidFill>
                <a:latin typeface="Cobel"/>
              </a:rPr>
              <a:t> </a:t>
            </a:r>
            <a:r>
              <a:rPr lang="ru-RU" sz="3200" b="1" dirty="0">
                <a:solidFill>
                  <a:srgbClr val="2C363F"/>
                </a:solidFill>
                <a:latin typeface="Cobel"/>
              </a:rPr>
              <a:t>решения в Украине</a:t>
            </a:r>
            <a:endParaRPr lang="uk-UA" sz="3200" b="1" dirty="0">
              <a:solidFill>
                <a:srgbClr val="2C363F"/>
              </a:solidFill>
              <a:latin typeface="Cobe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EAE43C-5C82-49F1-B252-31A1B181B352}"/>
              </a:ext>
            </a:extLst>
          </p:cNvPr>
          <p:cNvSpPr txBox="1"/>
          <p:nvPr/>
        </p:nvSpPr>
        <p:spPr>
          <a:xfrm>
            <a:off x="420865" y="4784637"/>
            <a:ext cx="3375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15A40"/>
              </a:buClr>
            </a:pPr>
            <a:r>
              <a:rPr lang="ru-RU" sz="2000" b="1" dirty="0" err="1">
                <a:latin typeface="+mj-lt"/>
              </a:rPr>
              <a:t>Укрзал</a:t>
            </a:r>
            <a:r>
              <a:rPr lang="uk-UA" sz="2000" b="1" dirty="0" err="1">
                <a:latin typeface="+mj-lt"/>
              </a:rPr>
              <a:t>ізниця</a:t>
            </a:r>
            <a:endParaRPr lang="en-US" sz="2000" dirty="0">
              <a:latin typeface="+mj-lt"/>
            </a:endParaRPr>
          </a:p>
          <a:p>
            <a:pPr>
              <a:buClr>
                <a:srgbClr val="F15A40"/>
              </a:buClr>
            </a:pPr>
            <a:r>
              <a:rPr lang="uk-UA" sz="2000" dirty="0">
                <a:latin typeface="+mj-lt"/>
              </a:rPr>
              <a:t>покупка </a:t>
            </a:r>
            <a:r>
              <a:rPr lang="uk-UA" sz="2000" dirty="0" err="1">
                <a:latin typeface="+mj-lt"/>
              </a:rPr>
              <a:t>железнодорожн</a:t>
            </a:r>
            <a:r>
              <a:rPr lang="ru-RU" sz="2000" dirty="0" err="1">
                <a:latin typeface="+mj-lt"/>
              </a:rPr>
              <a:t>ых</a:t>
            </a:r>
            <a:r>
              <a:rPr lang="uk-UA" sz="2000" dirty="0">
                <a:latin typeface="+mj-lt"/>
              </a:rPr>
              <a:t> </a:t>
            </a:r>
            <a:r>
              <a:rPr lang="uk-UA" sz="2000" dirty="0" err="1">
                <a:latin typeface="+mj-lt"/>
              </a:rPr>
              <a:t>билетов</a:t>
            </a:r>
            <a:r>
              <a:rPr lang="uk-UA" sz="2000" dirty="0">
                <a:latin typeface="+mj-lt"/>
              </a:rPr>
              <a:t> на сайте и в </a:t>
            </a:r>
            <a:r>
              <a:rPr lang="uk-UA" sz="2000" dirty="0" err="1">
                <a:latin typeface="+mj-lt"/>
              </a:rPr>
              <a:t>приложении</a:t>
            </a:r>
            <a:endParaRPr lang="ru-RU" sz="20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DE57DD-7B32-4241-B4BA-459FEDAE4E37}"/>
              </a:ext>
            </a:extLst>
          </p:cNvPr>
          <p:cNvSpPr txBox="1"/>
          <p:nvPr/>
        </p:nvSpPr>
        <p:spPr>
          <a:xfrm>
            <a:off x="4541923" y="4784637"/>
            <a:ext cx="3375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15A40"/>
              </a:buClr>
            </a:pPr>
            <a:r>
              <a:rPr lang="en-US" sz="2000" b="1" dirty="0" err="1">
                <a:latin typeface="+mj-lt"/>
              </a:rPr>
              <a:t>Parter</a:t>
            </a:r>
            <a:r>
              <a:rPr lang="en-US" sz="2000" b="1" dirty="0">
                <a:latin typeface="+mj-lt"/>
              </a:rPr>
              <a:t> UA</a:t>
            </a:r>
            <a:endParaRPr lang="en-US" sz="2000" dirty="0">
              <a:latin typeface="+mj-lt"/>
            </a:endParaRPr>
          </a:p>
          <a:p>
            <a:pPr>
              <a:buClr>
                <a:srgbClr val="F15A40"/>
              </a:buClr>
            </a:pPr>
            <a:r>
              <a:rPr lang="uk-UA" sz="2000" dirty="0">
                <a:latin typeface="+mj-lt"/>
              </a:rPr>
              <a:t>покупка </a:t>
            </a:r>
            <a:r>
              <a:rPr lang="uk-UA" sz="2000" dirty="0" err="1">
                <a:latin typeface="+mj-lt"/>
              </a:rPr>
              <a:t>билетов</a:t>
            </a:r>
            <a:r>
              <a:rPr lang="uk-UA" sz="2000" dirty="0">
                <a:latin typeface="+mj-lt"/>
              </a:rPr>
              <a:t> на </a:t>
            </a:r>
            <a:r>
              <a:rPr lang="uk-UA" sz="2000" dirty="0" err="1">
                <a:latin typeface="+mj-lt"/>
              </a:rPr>
              <a:t>события</a:t>
            </a:r>
            <a:r>
              <a:rPr lang="uk-UA" sz="2000" dirty="0">
                <a:latin typeface="+mj-lt"/>
              </a:rPr>
              <a:t> на сайте и в </a:t>
            </a:r>
            <a:r>
              <a:rPr lang="uk-UA" sz="2000" dirty="0" err="1">
                <a:latin typeface="+mj-lt"/>
              </a:rPr>
              <a:t>приложении</a:t>
            </a:r>
            <a:endParaRPr lang="ru-RU" sz="2000" dirty="0">
              <a:latin typeface="+mj-lt"/>
            </a:endParaRPr>
          </a:p>
        </p:txBody>
      </p:sp>
      <p:pic>
        <p:nvPicPr>
          <p:cNvPr id="1028" name="Picture 4" descr="Ð ÐµÐ·ÑÐ»ÑÑÐ°Ñ Ð¿Ð¾ÑÑÐºÑ Ð·Ð¾Ð±ÑÐ°Ð¶ÐµÐ½Ñ Ð·Ð° Ð·Ð°Ð¿Ð¸ÑÐ¾Ð¼ &quot;parter ua masterpass&quot;">
            <a:extLst>
              <a:ext uri="{FF2B5EF4-FFF2-40B4-BE49-F238E27FC236}">
                <a16:creationId xmlns:a16="http://schemas.microsoft.com/office/drawing/2014/main" id="{1A06DBF9-8D25-4A7C-A6E2-A9D205000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97" y="2283681"/>
            <a:ext cx="2464012" cy="205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arter.ua/img/logo5.gif">
            <a:extLst>
              <a:ext uri="{FF2B5EF4-FFF2-40B4-BE49-F238E27FC236}">
                <a16:creationId xmlns:a16="http://schemas.microsoft.com/office/drawing/2014/main" id="{9D7D63B6-3DA6-4A91-9453-53EBC4767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923" y="2283681"/>
            <a:ext cx="2927224" cy="9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 ÐµÐ·ÑÐ»ÑÑÐ°Ñ Ð¿Ð¾ÑÑÐºÑ Ð·Ð¾Ð±ÑÐ°Ð¶ÐµÐ½Ñ Ð·Ð° Ð·Ð°Ð¿Ð¸ÑÐ¾Ð¼ &quot;masterpass&quot;">
            <a:extLst>
              <a:ext uri="{FF2B5EF4-FFF2-40B4-BE49-F238E27FC236}">
                <a16:creationId xmlns:a16="http://schemas.microsoft.com/office/drawing/2014/main" id="{11BCCB2D-4A5D-4523-A2DE-932902BED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923" y="3561414"/>
            <a:ext cx="3008888" cy="69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 ÐµÐ·ÑÐ»ÑÑÐ°Ñ Ð¿Ð¾ÑÑÐºÑ Ð·Ð¾Ð±ÑÐ°Ð¶ÐµÐ½Ñ Ð·Ð° Ð·Ð°Ð¿Ð¸ÑÐ¾Ð¼ &quot;ÑÐºÑÐ·Ð°Ð»ÑÐ·Ð½Ð¸ÑÑ masterpass&quot;">
            <a:extLst>
              <a:ext uri="{FF2B5EF4-FFF2-40B4-BE49-F238E27FC236}">
                <a16:creationId xmlns:a16="http://schemas.microsoft.com/office/drawing/2014/main" id="{E9067D06-243E-444F-8406-C639BFEE2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116" y="2305144"/>
            <a:ext cx="1129746" cy="200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4E7310-098D-4A0A-8A1E-911FAD4D5276}"/>
              </a:ext>
            </a:extLst>
          </p:cNvPr>
          <p:cNvSpPr txBox="1"/>
          <p:nvPr/>
        </p:nvSpPr>
        <p:spPr>
          <a:xfrm>
            <a:off x="7917210" y="4796307"/>
            <a:ext cx="3677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15A40"/>
              </a:buClr>
            </a:pPr>
            <a:r>
              <a:rPr lang="ru-RU" sz="2000" b="1" dirty="0">
                <a:latin typeface="+mj-lt"/>
              </a:rPr>
              <a:t>Мультиплекс</a:t>
            </a:r>
            <a:endParaRPr lang="en-US" sz="2000" dirty="0">
              <a:latin typeface="+mj-lt"/>
            </a:endParaRPr>
          </a:p>
          <a:p>
            <a:pPr>
              <a:buClr>
                <a:srgbClr val="F15A40"/>
              </a:buClr>
            </a:pPr>
            <a:r>
              <a:rPr lang="uk-UA" sz="2000" dirty="0">
                <a:latin typeface="+mj-lt"/>
              </a:rPr>
              <a:t>покупка </a:t>
            </a:r>
            <a:r>
              <a:rPr lang="uk-UA" sz="2000" dirty="0" err="1">
                <a:latin typeface="+mj-lt"/>
              </a:rPr>
              <a:t>билетов</a:t>
            </a:r>
            <a:r>
              <a:rPr lang="uk-UA" sz="2000" dirty="0">
                <a:latin typeface="+mj-lt"/>
              </a:rPr>
              <a:t> в </a:t>
            </a:r>
            <a:r>
              <a:rPr lang="uk-UA" sz="2000" dirty="0" err="1">
                <a:latin typeface="+mj-lt"/>
              </a:rPr>
              <a:t>кинотеатры</a:t>
            </a:r>
            <a:r>
              <a:rPr lang="uk-UA" sz="2000" dirty="0">
                <a:latin typeface="+mj-lt"/>
              </a:rPr>
              <a:t> сети на сайте и в </a:t>
            </a:r>
            <a:r>
              <a:rPr lang="uk-UA" sz="2000" dirty="0" err="1">
                <a:latin typeface="+mj-lt"/>
              </a:rPr>
              <a:t>приложении</a:t>
            </a:r>
            <a:endParaRPr lang="ru-RU" sz="2000" dirty="0">
              <a:latin typeface="+mj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963410B-5C73-484A-B3E6-CBFFA6A06F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5209" y="2314287"/>
            <a:ext cx="3975999" cy="194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60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444F4-138F-409F-A109-9FD0B7E0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2C363F"/>
                </a:solidFill>
                <a:latin typeface="Cobel"/>
              </a:rPr>
              <a:t>Masterpass</a:t>
            </a:r>
            <a:r>
              <a:rPr lang="uk-UA" sz="3200" b="1" dirty="0">
                <a:solidFill>
                  <a:srgbClr val="2C363F"/>
                </a:solidFill>
                <a:latin typeface="Cobel"/>
              </a:rPr>
              <a:t>: </a:t>
            </a:r>
            <a:r>
              <a:rPr lang="uk-UA" sz="3200" b="1" dirty="0" err="1">
                <a:solidFill>
                  <a:srgbClr val="2C363F"/>
                </a:solidFill>
                <a:latin typeface="Cobel"/>
              </a:rPr>
              <a:t>мобильные</a:t>
            </a:r>
            <a:r>
              <a:rPr lang="uk-UA" sz="3200" b="1" dirty="0">
                <a:solidFill>
                  <a:srgbClr val="2C363F"/>
                </a:solidFill>
                <a:latin typeface="Cobel"/>
              </a:rPr>
              <a:t> </a:t>
            </a:r>
            <a:r>
              <a:rPr lang="ru-RU" sz="3200" b="1" dirty="0">
                <a:solidFill>
                  <a:srgbClr val="2C363F"/>
                </a:solidFill>
                <a:latin typeface="Cobel"/>
              </a:rPr>
              <a:t>решения в Украине</a:t>
            </a:r>
            <a:endParaRPr lang="uk-UA" sz="3200" b="1" dirty="0">
              <a:solidFill>
                <a:srgbClr val="2C363F"/>
              </a:solidFill>
              <a:latin typeface="Cobel"/>
            </a:endParaRPr>
          </a:p>
        </p:txBody>
      </p:sp>
      <p:pic>
        <p:nvPicPr>
          <p:cNvPr id="2056" name="Picture 8" descr="Результат пошуку зображень за запитом &quot;смартфон мокап&quot;">
            <a:extLst>
              <a:ext uri="{FF2B5EF4-FFF2-40B4-BE49-F238E27FC236}">
                <a16:creationId xmlns:a16="http://schemas.microsoft.com/office/drawing/2014/main" id="{A81E7350-365B-411B-A7AF-E4F10860A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35138" y="1650371"/>
            <a:ext cx="1779268" cy="302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9BCC8A-D4EA-4155-B0AA-2C07A0A9EA92}"/>
              </a:ext>
            </a:extLst>
          </p:cNvPr>
          <p:cNvSpPr txBox="1"/>
          <p:nvPr/>
        </p:nvSpPr>
        <p:spPr>
          <a:xfrm>
            <a:off x="914954" y="4673286"/>
            <a:ext cx="2190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15A40"/>
              </a:buClr>
            </a:pPr>
            <a:r>
              <a:rPr lang="en-US" sz="2000" b="1" dirty="0" err="1">
                <a:latin typeface="+mj-lt"/>
              </a:rPr>
              <a:t>Etaximo</a:t>
            </a:r>
            <a:endParaRPr lang="en-US" sz="2000" dirty="0">
              <a:latin typeface="+mj-lt"/>
            </a:endParaRPr>
          </a:p>
          <a:p>
            <a:pPr>
              <a:buClr>
                <a:srgbClr val="F15A40"/>
              </a:buClr>
            </a:pPr>
            <a:r>
              <a:rPr lang="uk-UA" sz="2000" dirty="0" err="1">
                <a:latin typeface="+mj-lt"/>
              </a:rPr>
              <a:t>оплаты</a:t>
            </a:r>
            <a:r>
              <a:rPr lang="en-US" sz="2000" dirty="0">
                <a:latin typeface="+mj-lt"/>
              </a:rPr>
              <a:t> </a:t>
            </a:r>
            <a:r>
              <a:rPr lang="uk-UA" sz="2000" dirty="0">
                <a:latin typeface="+mj-lt"/>
              </a:rPr>
              <a:t>в </a:t>
            </a:r>
            <a:r>
              <a:rPr lang="uk-UA" sz="2000" dirty="0" err="1">
                <a:latin typeface="+mj-lt"/>
              </a:rPr>
              <a:t>приложении</a:t>
            </a:r>
            <a:r>
              <a:rPr lang="uk-UA" sz="2000" dirty="0">
                <a:latin typeface="+mj-lt"/>
              </a:rPr>
              <a:t> </a:t>
            </a:r>
            <a:r>
              <a:rPr lang="uk-UA" sz="2000" dirty="0" err="1">
                <a:latin typeface="+mj-lt"/>
              </a:rPr>
              <a:t>службы</a:t>
            </a:r>
            <a:r>
              <a:rPr lang="uk-UA" sz="2000" dirty="0">
                <a:latin typeface="+mj-lt"/>
              </a:rPr>
              <a:t> такси</a:t>
            </a:r>
            <a:endParaRPr lang="ru-RU" sz="20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C5D18D-1234-41AC-B9A2-9FF0E2B6F605}"/>
              </a:ext>
            </a:extLst>
          </p:cNvPr>
          <p:cNvSpPr txBox="1"/>
          <p:nvPr/>
        </p:nvSpPr>
        <p:spPr>
          <a:xfrm>
            <a:off x="3332324" y="4673286"/>
            <a:ext cx="2377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15A40"/>
              </a:buClr>
            </a:pPr>
            <a:r>
              <a:rPr lang="en-US" sz="2000" b="1" dirty="0">
                <a:latin typeface="+mj-lt"/>
              </a:rPr>
              <a:t>Parking UA</a:t>
            </a:r>
            <a:endParaRPr lang="en-US" sz="2000" dirty="0">
              <a:latin typeface="+mj-lt"/>
            </a:endParaRPr>
          </a:p>
          <a:p>
            <a:pPr>
              <a:buClr>
                <a:srgbClr val="F15A40"/>
              </a:buClr>
            </a:pPr>
            <a:r>
              <a:rPr lang="uk-UA" sz="2000" dirty="0" err="1">
                <a:latin typeface="+mj-lt"/>
              </a:rPr>
              <a:t>оплат</a:t>
            </a:r>
            <a:r>
              <a:rPr lang="ru-RU" sz="2000" dirty="0">
                <a:latin typeface="+mj-lt"/>
              </a:rPr>
              <a:t>ы </a:t>
            </a:r>
            <a:r>
              <a:rPr lang="uk-UA" sz="2000" dirty="0">
                <a:latin typeface="+mj-lt"/>
              </a:rPr>
              <a:t>на </a:t>
            </a:r>
            <a:r>
              <a:rPr lang="uk-UA" sz="2000" dirty="0" err="1">
                <a:latin typeface="+mj-lt"/>
              </a:rPr>
              <a:t>муниципальных</a:t>
            </a:r>
            <a:r>
              <a:rPr lang="uk-UA" sz="2000" dirty="0">
                <a:latin typeface="+mj-lt"/>
              </a:rPr>
              <a:t> </a:t>
            </a:r>
            <a:r>
              <a:rPr lang="uk-UA" sz="2000" dirty="0" err="1">
                <a:latin typeface="+mj-lt"/>
              </a:rPr>
              <a:t>парковках</a:t>
            </a:r>
            <a:endParaRPr lang="ru-RU" sz="20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BD1233-3CFC-4F58-85A8-35F2D6764629}"/>
              </a:ext>
            </a:extLst>
          </p:cNvPr>
          <p:cNvSpPr txBox="1"/>
          <p:nvPr/>
        </p:nvSpPr>
        <p:spPr>
          <a:xfrm>
            <a:off x="6085043" y="4673286"/>
            <a:ext cx="34976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15A40"/>
              </a:buClr>
            </a:pPr>
            <a:r>
              <a:rPr lang="en-US" sz="2000" b="1" dirty="0">
                <a:latin typeface="+mj-lt"/>
              </a:rPr>
              <a:t>WOG PAY, OKKO PAY</a:t>
            </a:r>
            <a:endParaRPr lang="en-US" sz="2000" dirty="0">
              <a:latin typeface="+mj-lt"/>
            </a:endParaRPr>
          </a:p>
          <a:p>
            <a:pPr>
              <a:buClr>
                <a:srgbClr val="F15A40"/>
              </a:buClr>
            </a:pPr>
            <a:r>
              <a:rPr lang="uk-UA" sz="2000" dirty="0" err="1">
                <a:latin typeface="+mj-lt"/>
              </a:rPr>
              <a:t>оплат</a:t>
            </a:r>
            <a:r>
              <a:rPr lang="ru-RU" sz="2000" dirty="0">
                <a:latin typeface="+mj-lt"/>
              </a:rPr>
              <a:t>ы</a:t>
            </a:r>
            <a:r>
              <a:rPr lang="uk-UA" sz="2000" dirty="0">
                <a:latin typeface="+mj-lt"/>
              </a:rPr>
              <a:t> </a:t>
            </a:r>
            <a:r>
              <a:rPr lang="uk-UA" sz="2000" dirty="0" err="1">
                <a:latin typeface="+mj-lt"/>
              </a:rPr>
              <a:t>горючего</a:t>
            </a:r>
            <a:r>
              <a:rPr lang="uk-UA" sz="2000" dirty="0">
                <a:latin typeface="+mj-lt"/>
              </a:rPr>
              <a:t> в </a:t>
            </a:r>
            <a:r>
              <a:rPr lang="uk-UA" sz="2000" dirty="0" err="1">
                <a:latin typeface="+mj-lt"/>
              </a:rPr>
              <a:t>программах</a:t>
            </a:r>
            <a:r>
              <a:rPr lang="uk-UA" sz="2000" dirty="0">
                <a:latin typeface="+mj-lt"/>
              </a:rPr>
              <a:t> </a:t>
            </a:r>
            <a:r>
              <a:rPr lang="uk-UA" sz="2000" dirty="0" err="1">
                <a:latin typeface="+mj-lt"/>
              </a:rPr>
              <a:t>лояльности</a:t>
            </a:r>
            <a:r>
              <a:rPr lang="uk-UA" sz="2000" dirty="0">
                <a:latin typeface="+mj-lt"/>
              </a:rPr>
              <a:t> </a:t>
            </a:r>
            <a:r>
              <a:rPr lang="uk-UA" sz="2000" dirty="0" err="1">
                <a:latin typeface="+mj-lt"/>
              </a:rPr>
              <a:t>сетей</a:t>
            </a:r>
            <a:r>
              <a:rPr lang="uk-UA" sz="2000" dirty="0">
                <a:latin typeface="+mj-lt"/>
              </a:rPr>
              <a:t> АЗС </a:t>
            </a:r>
            <a:r>
              <a:rPr lang="en-US" sz="2000" dirty="0">
                <a:latin typeface="+mj-lt"/>
              </a:rPr>
              <a:t>WOG</a:t>
            </a:r>
            <a:r>
              <a:rPr lang="ru-RU" sz="2000" dirty="0">
                <a:latin typeface="+mj-lt"/>
              </a:rPr>
              <a:t> и ОККО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AEC661A-48F1-423D-9A24-07793A649C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955" y="1690688"/>
            <a:ext cx="1928694" cy="298259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9A4F75E-FE6F-4581-914D-5B10B5641C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0977" y="1690688"/>
            <a:ext cx="1433950" cy="300527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AF6E37-670F-4821-B45A-39F3CDBA19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1615" y="1674564"/>
            <a:ext cx="1375657" cy="3021401"/>
          </a:xfrm>
          <a:prstGeom prst="rect">
            <a:avLst/>
          </a:prstGeom>
        </p:spPr>
      </p:pic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8A97B2C6-2504-4910-BABA-09027AD4B7A7}"/>
              </a:ext>
            </a:extLst>
          </p:cNvPr>
          <p:cNvGrpSpPr/>
          <p:nvPr/>
        </p:nvGrpSpPr>
        <p:grpSpPr>
          <a:xfrm>
            <a:off x="3332324" y="1690688"/>
            <a:ext cx="1925476" cy="2929317"/>
            <a:chOff x="3135577" y="1541323"/>
            <a:chExt cx="1932391" cy="2853357"/>
          </a:xfrm>
        </p:grpSpPr>
        <p:pic>
          <p:nvPicPr>
            <p:cNvPr id="2050" name="Picture 2" descr="Результат пошуку зображень за запитом &quot;смартфон мокап&quot;">
              <a:extLst>
                <a:ext uri="{FF2B5EF4-FFF2-40B4-BE49-F238E27FC236}">
                  <a16:creationId xmlns:a16="http://schemas.microsoft.com/office/drawing/2014/main" id="{3CE0F2A9-5831-4124-AC57-CB4CD508BF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35577" y="1541323"/>
              <a:ext cx="1932391" cy="2853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75A1C25-AE49-4842-B2D5-E5128644D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2557" y="1924621"/>
              <a:ext cx="1157958" cy="1987232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883F78D-F123-48FD-8CD9-CFBCA6CEAA0C}"/>
              </a:ext>
            </a:extLst>
          </p:cNvPr>
          <p:cNvSpPr txBox="1"/>
          <p:nvPr/>
        </p:nvSpPr>
        <p:spPr>
          <a:xfrm>
            <a:off x="9582705" y="4695966"/>
            <a:ext cx="2377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15A40"/>
              </a:buClr>
            </a:pPr>
            <a:r>
              <a:rPr lang="en-US" sz="2000" b="1" dirty="0">
                <a:latin typeface="+mj-lt"/>
              </a:rPr>
              <a:t>Vodafone Pay</a:t>
            </a:r>
            <a:endParaRPr lang="en-US" sz="2000" dirty="0">
              <a:latin typeface="+mj-lt"/>
            </a:endParaRPr>
          </a:p>
          <a:p>
            <a:pPr>
              <a:buClr>
                <a:srgbClr val="F15A40"/>
              </a:buClr>
            </a:pPr>
            <a:r>
              <a:rPr lang="uk-UA" sz="2000" dirty="0" err="1">
                <a:latin typeface="+mj-lt"/>
              </a:rPr>
              <a:t>оплат</a:t>
            </a:r>
            <a:r>
              <a:rPr lang="ru-RU" sz="2000" dirty="0">
                <a:latin typeface="+mj-lt"/>
              </a:rPr>
              <a:t>ы </a:t>
            </a:r>
            <a:r>
              <a:rPr lang="uk-UA" sz="2000" dirty="0">
                <a:latin typeface="+mj-lt"/>
              </a:rPr>
              <a:t>600 </a:t>
            </a:r>
            <a:r>
              <a:rPr lang="uk-UA" sz="2000" dirty="0" err="1">
                <a:latin typeface="+mj-lt"/>
              </a:rPr>
              <a:t>сервисов</a:t>
            </a:r>
            <a:r>
              <a:rPr lang="uk-UA" sz="2000" dirty="0">
                <a:latin typeface="+mj-lt"/>
              </a:rPr>
              <a:t> в смартфоне</a:t>
            </a:r>
            <a:endParaRPr lang="ru-RU" sz="2000" dirty="0"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8546D6-B321-4CCF-B3B5-41B257D1F1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0" y="2119634"/>
            <a:ext cx="1134217" cy="2019066"/>
          </a:xfrm>
          <a:prstGeom prst="rect">
            <a:avLst/>
          </a:prstGeom>
        </p:spPr>
      </p:pic>
      <p:pic>
        <p:nvPicPr>
          <p:cNvPr id="23" name="Picture 8" descr="Результат пошуку зображень за запитом &quot;mastercard&quot;">
            <a:extLst>
              <a:ext uri="{FF2B5EF4-FFF2-40B4-BE49-F238E27FC236}">
                <a16:creationId xmlns:a16="http://schemas.microsoft.com/office/drawing/2014/main" id="{FD4700EC-D34B-4632-9F19-23C7C88CF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1" y="6143383"/>
            <a:ext cx="2237350" cy="51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0328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473ED1F-B7C7-49A0-AD3E-3FE677863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2C363F"/>
                </a:solidFill>
                <a:latin typeface="Cobel"/>
              </a:rPr>
              <a:t>Mastercard QR</a:t>
            </a:r>
            <a:endParaRPr lang="uk-UA" sz="3200" b="1" dirty="0">
              <a:solidFill>
                <a:srgbClr val="2C363F"/>
              </a:solidFill>
              <a:latin typeface="Cobe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627623-D097-42CE-ACA0-5CE8FDAA2F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49490"/>
            <a:ext cx="7009650" cy="35321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C454D6-E9C4-463F-8EC1-86F5B4C03247}"/>
              </a:ext>
            </a:extLst>
          </p:cNvPr>
          <p:cNvSpPr txBox="1"/>
          <p:nvPr/>
        </p:nvSpPr>
        <p:spPr>
          <a:xfrm>
            <a:off x="838200" y="5308510"/>
            <a:ext cx="10879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15A40"/>
              </a:buClr>
            </a:pPr>
            <a:r>
              <a:rPr lang="ru-RU" sz="2000" dirty="0">
                <a:latin typeface="+mj-lt"/>
              </a:rPr>
              <a:t>И</a:t>
            </a:r>
            <a:r>
              <a:rPr lang="uk-UA" sz="2000" dirty="0" err="1">
                <a:latin typeface="+mj-lt"/>
              </a:rPr>
              <a:t>нтеграция</a:t>
            </a:r>
            <a:r>
              <a:rPr lang="uk-UA" sz="2000" dirty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платформы </a:t>
            </a:r>
            <a:r>
              <a:rPr lang="ru-RU" sz="2000" dirty="0" smtClean="0">
                <a:latin typeface="+mj-lt"/>
              </a:rPr>
              <a:t>для </a:t>
            </a:r>
            <a:r>
              <a:rPr lang="ru-RU" sz="2000" dirty="0">
                <a:latin typeface="+mj-lt"/>
              </a:rPr>
              <a:t>оплат через </a:t>
            </a:r>
            <a:r>
              <a:rPr lang="en-US" sz="2000" dirty="0" err="1">
                <a:latin typeface="+mj-lt"/>
              </a:rPr>
              <a:t>VodafonePay</a:t>
            </a:r>
            <a:r>
              <a:rPr lang="ru-RU" sz="2000" dirty="0">
                <a:latin typeface="+mj-lt"/>
              </a:rPr>
              <a:t> и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Tachcard</a:t>
            </a:r>
            <a:r>
              <a:rPr lang="ru-RU" sz="2000" dirty="0">
                <a:latin typeface="+mj-lt"/>
              </a:rPr>
              <a:t> с помощью </a:t>
            </a:r>
            <a:r>
              <a:rPr lang="en-US" sz="2000" dirty="0">
                <a:latin typeface="+mj-lt"/>
              </a:rPr>
              <a:t>QR-</a:t>
            </a:r>
            <a:r>
              <a:rPr lang="ru-RU" sz="2000" dirty="0">
                <a:latin typeface="+mj-lt"/>
              </a:rPr>
              <a:t>кодов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49859DC-4438-43A7-9A85-F827687CE2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7" t="27918" r="40227" b="23182"/>
          <a:stretch/>
        </p:blipFill>
        <p:spPr>
          <a:xfrm>
            <a:off x="8292662" y="1638784"/>
            <a:ext cx="1876097" cy="33535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627623-D097-42CE-ACA0-5CE8FDAA2F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39" b="86422"/>
          <a:stretch/>
        </p:blipFill>
        <p:spPr>
          <a:xfrm>
            <a:off x="5327469" y="1638784"/>
            <a:ext cx="2366554" cy="47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06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345324" y="2017987"/>
            <a:ext cx="10008476" cy="578069"/>
          </a:xfrm>
          <a:prstGeom prst="roundRect">
            <a:avLst/>
          </a:prstGeom>
          <a:solidFill>
            <a:schemeClr val="bg1"/>
          </a:solidFill>
          <a:ln>
            <a:solidFill>
              <a:srgbClr val="CED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err="1" smtClean="0">
                <a:solidFill>
                  <a:srgbClr val="2C363F"/>
                </a:solidFill>
                <a:latin typeface="Corbel" panose="020B0503020204020204" pitchFamily="34" charset="0"/>
              </a:rPr>
              <a:t>Темы</a:t>
            </a:r>
            <a:r>
              <a:rPr lang="uk-UA" b="1" dirty="0" smtClean="0">
                <a:solidFill>
                  <a:srgbClr val="2C363F"/>
                </a:solidFill>
                <a:latin typeface="Corbel" panose="020B0503020204020204" pitchFamily="34" charset="0"/>
              </a:rPr>
              <a:t> </a:t>
            </a:r>
            <a:r>
              <a:rPr lang="uk-UA" b="1" dirty="0" err="1" smtClean="0">
                <a:solidFill>
                  <a:srgbClr val="2C363F"/>
                </a:solidFill>
                <a:latin typeface="Corbel" panose="020B0503020204020204" pitchFamily="34" charset="0"/>
              </a:rPr>
              <a:t>обсуждения</a:t>
            </a:r>
            <a:endParaRPr lang="ru-RU" b="1" dirty="0">
              <a:solidFill>
                <a:srgbClr val="2C363F"/>
              </a:solidFill>
              <a:latin typeface="Corbel" panose="020B05030202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07778" y="1807976"/>
            <a:ext cx="93016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uk-UA" sz="2400" dirty="0" err="1" smtClean="0">
                <a:latin typeface="Corbel" panose="020B0503020204020204" pitchFamily="34" charset="0"/>
              </a:rPr>
              <a:t>Как</a:t>
            </a:r>
            <a:r>
              <a:rPr lang="uk-UA" sz="2400" dirty="0" smtClean="0">
                <a:latin typeface="Corbel" panose="020B0503020204020204" pitchFamily="34" charset="0"/>
              </a:rPr>
              <a:t> и </a:t>
            </a:r>
            <a:r>
              <a:rPr lang="uk-UA" sz="2400" dirty="0">
                <a:latin typeface="Corbel" panose="020B0503020204020204" pitchFamily="34" charset="0"/>
              </a:rPr>
              <a:t>для кого </a:t>
            </a:r>
            <a:r>
              <a:rPr lang="uk-UA" sz="2400" dirty="0" err="1" smtClean="0">
                <a:latin typeface="Corbel" panose="020B0503020204020204" pitchFamily="34" charset="0"/>
              </a:rPr>
              <a:t>работает</a:t>
            </a:r>
            <a:r>
              <a:rPr lang="uk-UA" sz="2400" dirty="0" smtClean="0">
                <a:latin typeface="Corbel" panose="020B0503020204020204" pitchFamily="34" charset="0"/>
              </a:rPr>
              <a:t> платформа?</a:t>
            </a:r>
            <a:r>
              <a:rPr lang="uk-UA" sz="2400" dirty="0">
                <a:latin typeface="Corbel" panose="020B0503020204020204" pitchFamily="34" charset="0"/>
              </a:rPr>
              <a:t/>
            </a:r>
            <a:br>
              <a:rPr lang="uk-UA" sz="2400" dirty="0">
                <a:latin typeface="Corbel" panose="020B0503020204020204" pitchFamily="34" charset="0"/>
              </a:rPr>
            </a:br>
            <a:r>
              <a:rPr lang="uk-UA" sz="2400" dirty="0" err="1" smtClean="0">
                <a:solidFill>
                  <a:srgbClr val="CED3DC"/>
                </a:solidFill>
                <a:latin typeface="Corbel" panose="020B0503020204020204" pitchFamily="34" charset="0"/>
              </a:rPr>
              <a:t>Где</a:t>
            </a:r>
            <a:r>
              <a:rPr lang="uk-UA" sz="2400" dirty="0" smtClean="0">
                <a:solidFill>
                  <a:srgbClr val="CED3DC"/>
                </a:solidFill>
                <a:latin typeface="Corbel" panose="020B0503020204020204" pitchFamily="34" charset="0"/>
              </a:rPr>
              <a:t> уже </a:t>
            </a:r>
            <a:r>
              <a:rPr lang="uk-UA" sz="2400" dirty="0" err="1" smtClean="0">
                <a:solidFill>
                  <a:srgbClr val="CED3DC"/>
                </a:solidFill>
                <a:latin typeface="Corbel" panose="020B0503020204020204" pitchFamily="34" charset="0"/>
              </a:rPr>
              <a:t>интегрирован</a:t>
            </a:r>
            <a:r>
              <a:rPr lang="uk-UA" sz="2400" dirty="0" smtClean="0">
                <a:solidFill>
                  <a:srgbClr val="CED3DC"/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 smtClean="0">
                <a:solidFill>
                  <a:srgbClr val="CED3DC"/>
                </a:solidFill>
                <a:latin typeface="Corbel" panose="020B0503020204020204" pitchFamily="34" charset="0"/>
              </a:rPr>
              <a:t>Masterpass</a:t>
            </a:r>
            <a:r>
              <a:rPr lang="ru-RU" sz="2400" dirty="0" smtClean="0">
                <a:solidFill>
                  <a:srgbClr val="CED3DC"/>
                </a:solidFill>
                <a:latin typeface="Corbel" panose="020B0503020204020204" pitchFamily="34" charset="0"/>
              </a:rPr>
              <a:t>?</a:t>
            </a:r>
            <a:r>
              <a:rPr lang="en-US" sz="2400" dirty="0">
                <a:solidFill>
                  <a:srgbClr val="CED3DC"/>
                </a:solidFill>
                <a:latin typeface="Corbel" panose="020B0503020204020204" pitchFamily="34" charset="0"/>
              </a:rPr>
              <a:t/>
            </a:r>
            <a:br>
              <a:rPr lang="en-US" sz="2400" dirty="0">
                <a:solidFill>
                  <a:srgbClr val="CED3DC"/>
                </a:solidFill>
                <a:latin typeface="Corbel" panose="020B0503020204020204" pitchFamily="34" charset="0"/>
              </a:rPr>
            </a:br>
            <a:r>
              <a:rPr lang="uk-UA" sz="2400" dirty="0" err="1" smtClean="0">
                <a:solidFill>
                  <a:srgbClr val="CED3DC"/>
                </a:solidFill>
                <a:latin typeface="Corbel" panose="020B0503020204020204" pitchFamily="34" charset="0"/>
              </a:rPr>
              <a:t>Как</a:t>
            </a:r>
            <a:r>
              <a:rPr lang="uk-UA" sz="2400" dirty="0" smtClean="0">
                <a:solidFill>
                  <a:srgbClr val="CED3DC"/>
                </a:solidFill>
                <a:latin typeface="Corbel" panose="020B0503020204020204" pitchFamily="34" charset="0"/>
              </a:rPr>
              <a:t> </a:t>
            </a:r>
            <a:r>
              <a:rPr lang="uk-UA" sz="2400" dirty="0" err="1" smtClean="0">
                <a:solidFill>
                  <a:srgbClr val="CED3DC"/>
                </a:solidFill>
                <a:latin typeface="Corbel" panose="020B0503020204020204" pitchFamily="34" charset="0"/>
              </a:rPr>
              <a:t>обеспечивается</a:t>
            </a:r>
            <a:r>
              <a:rPr lang="uk-UA" sz="2400" dirty="0" smtClean="0">
                <a:solidFill>
                  <a:srgbClr val="CED3DC"/>
                </a:solidFill>
                <a:latin typeface="Corbel" panose="020B0503020204020204" pitchFamily="34" charset="0"/>
              </a:rPr>
              <a:t> </a:t>
            </a:r>
            <a:r>
              <a:rPr lang="uk-UA" sz="2400" dirty="0" err="1" smtClean="0">
                <a:solidFill>
                  <a:srgbClr val="CED3DC"/>
                </a:solidFill>
                <a:latin typeface="Corbel" panose="020B0503020204020204" pitchFamily="34" charset="0"/>
              </a:rPr>
              <a:t>защита</a:t>
            </a:r>
            <a:r>
              <a:rPr lang="uk-UA" sz="2400" dirty="0" smtClean="0">
                <a:solidFill>
                  <a:srgbClr val="CED3DC"/>
                </a:solidFill>
                <a:latin typeface="Corbel" panose="020B0503020204020204" pitchFamily="34" charset="0"/>
              </a:rPr>
              <a:t> </a:t>
            </a:r>
            <a:r>
              <a:rPr lang="uk-UA" sz="2400" dirty="0" err="1" smtClean="0">
                <a:solidFill>
                  <a:srgbClr val="CED3DC"/>
                </a:solidFill>
                <a:latin typeface="Corbel" panose="020B0503020204020204" pitchFamily="34" charset="0"/>
              </a:rPr>
              <a:t>данных</a:t>
            </a:r>
            <a:r>
              <a:rPr lang="uk-UA" sz="2400" dirty="0" smtClean="0">
                <a:solidFill>
                  <a:srgbClr val="CED3DC"/>
                </a:solidFill>
                <a:latin typeface="Corbel" panose="020B0503020204020204" pitchFamily="34" charset="0"/>
              </a:rPr>
              <a:t> и </a:t>
            </a:r>
            <a:r>
              <a:rPr lang="uk-UA" sz="2400" dirty="0" err="1" smtClean="0">
                <a:solidFill>
                  <a:srgbClr val="CED3DC"/>
                </a:solidFill>
                <a:latin typeface="Corbel" panose="020B0503020204020204" pitchFamily="34" charset="0"/>
              </a:rPr>
              <a:t>безопасность</a:t>
            </a:r>
            <a:r>
              <a:rPr lang="uk-UA" sz="2400" dirty="0" smtClean="0">
                <a:solidFill>
                  <a:srgbClr val="CED3DC"/>
                </a:solidFill>
                <a:latin typeface="Corbel" panose="020B0503020204020204" pitchFamily="34" charset="0"/>
              </a:rPr>
              <a:t> </a:t>
            </a:r>
            <a:r>
              <a:rPr lang="uk-UA" sz="2400" dirty="0" err="1" smtClean="0">
                <a:solidFill>
                  <a:srgbClr val="CED3DC"/>
                </a:solidFill>
                <a:latin typeface="Corbel" panose="020B0503020204020204" pitchFamily="34" charset="0"/>
              </a:rPr>
              <a:t>транзакций</a:t>
            </a:r>
            <a:r>
              <a:rPr lang="uk-UA" sz="2400" dirty="0" smtClean="0">
                <a:solidFill>
                  <a:srgbClr val="CED3DC"/>
                </a:solidFill>
                <a:latin typeface="Corbel" panose="020B0503020204020204" pitchFamily="34" charset="0"/>
              </a:rPr>
              <a:t>?</a:t>
            </a:r>
            <a:r>
              <a:rPr lang="uk-UA" sz="2400" dirty="0">
                <a:solidFill>
                  <a:srgbClr val="CED3DC"/>
                </a:solidFill>
                <a:latin typeface="Corbel" panose="020B0503020204020204" pitchFamily="34" charset="0"/>
              </a:rPr>
              <a:t/>
            </a:r>
            <a:br>
              <a:rPr lang="uk-UA" sz="2400" dirty="0">
                <a:solidFill>
                  <a:srgbClr val="CED3DC"/>
                </a:solidFill>
                <a:latin typeface="Corbel" panose="020B0503020204020204" pitchFamily="34" charset="0"/>
              </a:rPr>
            </a:br>
            <a:r>
              <a:rPr lang="uk-UA" sz="2400" dirty="0" err="1" smtClean="0">
                <a:solidFill>
                  <a:srgbClr val="F47A66"/>
                </a:solidFill>
                <a:latin typeface="Corbel" panose="020B0503020204020204" pitchFamily="34" charset="0"/>
              </a:rPr>
              <a:t>Стоимость</a:t>
            </a:r>
            <a:r>
              <a:rPr lang="uk-UA" sz="2400" dirty="0" smtClean="0">
                <a:solidFill>
                  <a:srgbClr val="F47A66"/>
                </a:solidFill>
                <a:latin typeface="Corbel" panose="020B0503020204020204" pitchFamily="34" charset="0"/>
              </a:rPr>
              <a:t> </a:t>
            </a:r>
            <a:r>
              <a:rPr lang="uk-UA" sz="2400" dirty="0" err="1" smtClean="0">
                <a:solidFill>
                  <a:srgbClr val="F47A66"/>
                </a:solidFill>
                <a:latin typeface="Corbel" panose="020B0503020204020204" pitchFamily="34" charset="0"/>
              </a:rPr>
              <a:t>подключения</a:t>
            </a:r>
            <a:r>
              <a:rPr lang="uk-UA" sz="2400" dirty="0" smtClean="0">
                <a:solidFill>
                  <a:srgbClr val="F47A66"/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rgbClr val="F47A66"/>
                </a:solidFill>
                <a:latin typeface="Corbel" panose="020B0503020204020204" pitchFamily="34" charset="0"/>
              </a:rPr>
              <a:t>Masterpass</a:t>
            </a:r>
            <a:r>
              <a:rPr lang="en-US" sz="2400" dirty="0">
                <a:solidFill>
                  <a:srgbClr val="F47A66"/>
                </a:solidFill>
                <a:latin typeface="Corbel" panose="020B0503020204020204" pitchFamily="34" charset="0"/>
              </a:rPr>
              <a:t> </a:t>
            </a:r>
            <a:r>
              <a:rPr lang="ru-RU" sz="2400" dirty="0" smtClean="0">
                <a:solidFill>
                  <a:srgbClr val="F47A66"/>
                </a:solidFill>
                <a:latin typeface="Corbel" panose="020B0503020204020204" pitchFamily="34" charset="0"/>
              </a:rPr>
              <a:t>и как его подключить</a:t>
            </a:r>
            <a:r>
              <a:rPr lang="uk-UA" sz="2400" dirty="0" smtClean="0">
                <a:solidFill>
                  <a:srgbClr val="F47A66"/>
                </a:solidFill>
                <a:latin typeface="Corbel" panose="020B0503020204020204" pitchFamily="34" charset="0"/>
              </a:rPr>
              <a:t>?</a:t>
            </a:r>
            <a:endParaRPr lang="ru-RU" sz="2400" dirty="0">
              <a:solidFill>
                <a:srgbClr val="F47A66"/>
              </a:solidFill>
              <a:latin typeface="Corbel" panose="020B0503020204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56138" y="2312276"/>
            <a:ext cx="536028" cy="0"/>
          </a:xfrm>
          <a:prstGeom prst="line">
            <a:avLst/>
          </a:prstGeom>
          <a:ln w="28575">
            <a:solidFill>
              <a:srgbClr val="F15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439917" y="3032234"/>
            <a:ext cx="252249" cy="0"/>
          </a:xfrm>
          <a:prstGeom prst="line">
            <a:avLst/>
          </a:prstGeom>
          <a:ln w="28575">
            <a:solidFill>
              <a:srgbClr val="CED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439917" y="3762704"/>
            <a:ext cx="252249" cy="0"/>
          </a:xfrm>
          <a:prstGeom prst="line">
            <a:avLst/>
          </a:prstGeom>
          <a:ln w="28575">
            <a:solidFill>
              <a:srgbClr val="CED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439917" y="4493173"/>
            <a:ext cx="252249" cy="0"/>
          </a:xfrm>
          <a:prstGeom prst="line">
            <a:avLst/>
          </a:prstGeom>
          <a:ln w="28575">
            <a:solidFill>
              <a:srgbClr val="CED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39917" y="5234152"/>
            <a:ext cx="252249" cy="0"/>
          </a:xfrm>
          <a:prstGeom prst="line">
            <a:avLst/>
          </a:prstGeom>
          <a:ln w="28575">
            <a:solidFill>
              <a:srgbClr val="F47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45042" y="4972252"/>
            <a:ext cx="9203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>
                <a:solidFill>
                  <a:srgbClr val="F47A66"/>
                </a:solidFill>
                <a:latin typeface="Corbel" panose="020B0503020204020204" pitchFamily="34" charset="0"/>
              </a:rPr>
              <a:t>Преимущества</a:t>
            </a:r>
            <a:r>
              <a:rPr lang="uk-UA" sz="2400" dirty="0">
                <a:solidFill>
                  <a:srgbClr val="F47A66"/>
                </a:solidFill>
                <a:latin typeface="Corbel" panose="020B0503020204020204" pitchFamily="34" charset="0"/>
              </a:rPr>
              <a:t> для </a:t>
            </a:r>
            <a:r>
              <a:rPr lang="uk-UA" sz="2400" dirty="0" err="1">
                <a:solidFill>
                  <a:srgbClr val="F47A66"/>
                </a:solidFill>
                <a:latin typeface="Corbel" panose="020B0503020204020204" pitchFamily="34" charset="0"/>
              </a:rPr>
              <a:t>провайдеров</a:t>
            </a:r>
            <a:r>
              <a:rPr lang="uk-UA" sz="2400" dirty="0">
                <a:solidFill>
                  <a:srgbClr val="F47A66"/>
                </a:solidFill>
                <a:latin typeface="Corbel" panose="020B0503020204020204" pitchFamily="34" charset="0"/>
              </a:rPr>
              <a:t> и </a:t>
            </a:r>
            <a:r>
              <a:rPr lang="uk-UA" sz="2400" dirty="0" err="1">
                <a:solidFill>
                  <a:srgbClr val="F47A66"/>
                </a:solidFill>
                <a:latin typeface="Corbel" panose="020B0503020204020204" pitchFamily="34" charset="0"/>
              </a:rPr>
              <a:t>абонентов</a:t>
            </a:r>
            <a:r>
              <a:rPr lang="uk-UA" sz="2400" dirty="0">
                <a:solidFill>
                  <a:srgbClr val="F47A66"/>
                </a:solidFill>
                <a:latin typeface="Corbel" panose="020B0503020204020204" pitchFamily="34" charset="0"/>
              </a:rPr>
              <a:t> – на </a:t>
            </a:r>
            <a:r>
              <a:rPr lang="uk-UA" sz="2400" dirty="0" err="1">
                <a:solidFill>
                  <a:srgbClr val="F47A66"/>
                </a:solidFill>
                <a:latin typeface="Corbel" panose="020B0503020204020204" pitchFamily="34" charset="0"/>
              </a:rPr>
              <a:t>примере</a:t>
            </a:r>
            <a:r>
              <a:rPr lang="uk-UA" sz="2400" dirty="0">
                <a:solidFill>
                  <a:srgbClr val="F47A66"/>
                </a:solidFill>
                <a:latin typeface="Corbel" panose="020B0503020204020204" pitchFamily="34" charset="0"/>
              </a:rPr>
              <a:t> </a:t>
            </a:r>
            <a:r>
              <a:rPr lang="uk-UA" sz="2400" dirty="0" err="1">
                <a:solidFill>
                  <a:srgbClr val="F47A66"/>
                </a:solidFill>
                <a:latin typeface="Corbel" panose="020B0503020204020204" pitchFamily="34" charset="0"/>
              </a:rPr>
              <a:t>бизнес</a:t>
            </a:r>
            <a:r>
              <a:rPr lang="en-US" sz="2400" dirty="0">
                <a:solidFill>
                  <a:srgbClr val="F47A66"/>
                </a:solidFill>
                <a:latin typeface="Corbel" panose="020B0503020204020204" pitchFamily="34" charset="0"/>
              </a:rPr>
              <a:t> </a:t>
            </a:r>
            <a:r>
              <a:rPr lang="uk-UA" sz="2400" dirty="0" err="1">
                <a:solidFill>
                  <a:srgbClr val="F47A66"/>
                </a:solidFill>
                <a:latin typeface="Corbel" panose="020B0503020204020204" pitchFamily="34" charset="0"/>
              </a:rPr>
              <a:t>кейсов</a:t>
            </a:r>
            <a:r>
              <a:rPr lang="uk-UA" sz="2400" dirty="0" smtClean="0">
                <a:solidFill>
                  <a:srgbClr val="F47A66"/>
                </a:solidFill>
                <a:latin typeface="Corbel" panose="020B0503020204020204" pitchFamily="34" charset="0"/>
              </a:rPr>
              <a:t>?</a:t>
            </a:r>
            <a:endParaRPr lang="ru-RU" sz="2400" dirty="0">
              <a:solidFill>
                <a:srgbClr val="F47A66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7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E316D5-7A1C-484E-89FA-E9D5565F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2C363F"/>
                </a:solidFill>
                <a:latin typeface="Cobel"/>
              </a:rPr>
              <a:t>Masterpass</a:t>
            </a:r>
            <a:r>
              <a:rPr lang="en-US" sz="3200" b="1" dirty="0">
                <a:solidFill>
                  <a:srgbClr val="2C363F"/>
                </a:solidFill>
                <a:latin typeface="Cobel"/>
              </a:rPr>
              <a:t> </a:t>
            </a:r>
            <a:r>
              <a:rPr lang="ru-RU" sz="3200" b="1" dirty="0">
                <a:solidFill>
                  <a:srgbClr val="2C363F"/>
                </a:solidFill>
                <a:latin typeface="Cobel"/>
              </a:rPr>
              <a:t>в </a:t>
            </a:r>
            <a:r>
              <a:rPr lang="uk-UA" sz="3200" b="1" dirty="0" err="1">
                <a:solidFill>
                  <a:srgbClr val="2C363F"/>
                </a:solidFill>
                <a:latin typeface="Cobel"/>
              </a:rPr>
              <a:t>Украине</a:t>
            </a:r>
            <a:r>
              <a:rPr lang="uk-UA" sz="3200" b="1" dirty="0">
                <a:solidFill>
                  <a:srgbClr val="2C363F"/>
                </a:solidFill>
                <a:latin typeface="Cobel"/>
              </a:rPr>
              <a:t>: результат</a:t>
            </a:r>
            <a:r>
              <a:rPr lang="ru-RU" sz="3200" b="1" dirty="0">
                <a:solidFill>
                  <a:srgbClr val="2C363F"/>
                </a:solidFill>
                <a:latin typeface="Cobel"/>
              </a:rPr>
              <a:t>ы</a:t>
            </a:r>
            <a:endParaRPr lang="ru-RU" sz="3600" b="1" dirty="0">
              <a:solidFill>
                <a:srgbClr val="2C363F"/>
              </a:solidFill>
              <a:latin typeface="Cobel"/>
            </a:endParaRPr>
          </a:p>
        </p:txBody>
      </p:sp>
      <p:pic>
        <p:nvPicPr>
          <p:cNvPr id="4" name="Picture 8" descr="Результат пошуку зображень за запитом &quot;mastercard&quot;">
            <a:extLst>
              <a:ext uri="{FF2B5EF4-FFF2-40B4-BE49-F238E27FC236}">
                <a16:creationId xmlns:a16="http://schemas.microsoft.com/office/drawing/2014/main" id="{7ACAFCCD-1E21-4329-9379-4C5A8B8E4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1" y="6143383"/>
            <a:ext cx="2237350" cy="51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23CB5C-CD61-457F-B169-7BC5D4AEA4A9}"/>
              </a:ext>
            </a:extLst>
          </p:cNvPr>
          <p:cNvSpPr txBox="1"/>
          <p:nvPr/>
        </p:nvSpPr>
        <p:spPr>
          <a:xfrm>
            <a:off x="8811501" y="3634493"/>
            <a:ext cx="34389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15A40"/>
              </a:buClr>
            </a:pPr>
            <a:r>
              <a:rPr lang="ru-RU" sz="3200" dirty="0"/>
              <a:t>Украина – на  </a:t>
            </a:r>
          </a:p>
          <a:p>
            <a:pPr>
              <a:buClr>
                <a:srgbClr val="F15A40"/>
              </a:buClr>
            </a:pPr>
            <a:r>
              <a:rPr lang="ru-RU" sz="4000" b="1" dirty="0"/>
              <a:t>2 месте</a:t>
            </a:r>
            <a:endParaRPr lang="en-US" sz="4000" dirty="0"/>
          </a:p>
          <a:p>
            <a:pPr>
              <a:buClr>
                <a:srgbClr val="F15A40"/>
              </a:buClr>
            </a:pPr>
            <a:r>
              <a:rPr lang="ru-RU" sz="3200" dirty="0"/>
              <a:t>в Европе по оплатам с </a:t>
            </a:r>
            <a:r>
              <a:rPr lang="en-US" sz="3200" dirty="0" err="1"/>
              <a:t>Masterpass</a:t>
            </a:r>
            <a:endParaRPr lang="ru-RU" sz="32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A1F5FB5-6C99-429A-BDA9-0292F2811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249" y="1690688"/>
            <a:ext cx="1958311" cy="1943805"/>
          </a:xfrm>
          <a:prstGeom prst="ellipse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58F0854D-5824-4B4B-A5C4-27FB7D16C078}"/>
              </a:ext>
            </a:extLst>
          </p:cNvPr>
          <p:cNvSpPr/>
          <p:nvPr/>
        </p:nvSpPr>
        <p:spPr>
          <a:xfrm>
            <a:off x="4858315" y="3746102"/>
            <a:ext cx="30312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НОВЫЙ ОПЫТ </a:t>
            </a:r>
          </a:p>
          <a:p>
            <a:r>
              <a:rPr lang="ru-RU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для потребителя</a:t>
            </a:r>
          </a:p>
          <a:p>
            <a:endParaRPr lang="ru-RU" sz="2000" dirty="0">
              <a:latin typeface="+mj-lt"/>
            </a:endParaRPr>
          </a:p>
          <a:p>
            <a:r>
              <a:rPr lang="ru-RU" sz="2000" dirty="0">
                <a:latin typeface="+mj-lt"/>
              </a:rPr>
              <a:t>Нет необходимости держать карту в руках во время онлайн-шоппинга</a:t>
            </a:r>
          </a:p>
        </p:txBody>
      </p:sp>
      <p:pic>
        <p:nvPicPr>
          <p:cNvPr id="7" name="Picture 6" descr="internet, network, web, website icon">
            <a:extLst>
              <a:ext uri="{FF2B5EF4-FFF2-40B4-BE49-F238E27FC236}">
                <a16:creationId xmlns:a16="http://schemas.microsoft.com/office/drawing/2014/main" id="{E9CCA856-31BC-4129-AB09-A7E5DE1BA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851" y="2116953"/>
            <a:ext cx="1400554" cy="140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rrow, direction, growth, increase, move, up icon">
            <a:extLst>
              <a:ext uri="{FF2B5EF4-FFF2-40B4-BE49-F238E27FC236}">
                <a16:creationId xmlns:a16="http://schemas.microsoft.com/office/drawing/2014/main" id="{F67AF34D-7742-4339-A977-6BA4A3C99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256" y="2882970"/>
            <a:ext cx="752793" cy="75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290F859D-8D2A-4998-8E1C-8D8C9B458536}"/>
              </a:ext>
            </a:extLst>
          </p:cNvPr>
          <p:cNvSpPr/>
          <p:nvPr/>
        </p:nvSpPr>
        <p:spPr>
          <a:xfrm>
            <a:off x="440065" y="3746102"/>
            <a:ext cx="38623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+mj-lt"/>
              </a:rPr>
              <a:t>НОВ</a:t>
            </a:r>
            <a:r>
              <a:rPr lang="ru-RU" sz="2400" b="1" dirty="0">
                <a:latin typeface="+mj-lt"/>
              </a:rPr>
              <a:t>ЫЕ</a:t>
            </a:r>
            <a:r>
              <a:rPr lang="uk-UA" sz="2400" b="1" dirty="0">
                <a:latin typeface="+mj-lt"/>
              </a:rPr>
              <a:t> ВОЗМОЖНОСТИ </a:t>
            </a:r>
          </a:p>
          <a:p>
            <a:r>
              <a:rPr lang="uk-UA" sz="2400" b="1" dirty="0">
                <a:latin typeface="+mj-lt"/>
              </a:rPr>
              <a:t>для </a:t>
            </a:r>
            <a:r>
              <a:rPr lang="uk-UA" sz="2400" b="1" dirty="0" err="1">
                <a:latin typeface="+mj-lt"/>
              </a:rPr>
              <a:t>цифровой</a:t>
            </a:r>
            <a:r>
              <a:rPr lang="uk-UA" sz="2400" b="1" dirty="0">
                <a:latin typeface="+mj-lt"/>
              </a:rPr>
              <a:t> </a:t>
            </a:r>
            <a:r>
              <a:rPr lang="uk-UA" sz="2400" b="1" dirty="0" err="1">
                <a:latin typeface="+mj-lt"/>
              </a:rPr>
              <a:t>коммерции</a:t>
            </a:r>
            <a:endParaRPr lang="uk-UA" sz="2400" b="1" dirty="0">
              <a:latin typeface="+mj-lt"/>
            </a:endParaRPr>
          </a:p>
          <a:p>
            <a:endParaRPr lang="ru-RU" sz="2000" dirty="0">
              <a:latin typeface="+mj-lt"/>
            </a:endParaRPr>
          </a:p>
          <a:p>
            <a:r>
              <a:rPr lang="ru-RU" sz="2000" dirty="0">
                <a:latin typeface="+mj-lt"/>
              </a:rPr>
              <a:t>Широкая экосистема партнеров </a:t>
            </a:r>
            <a:r>
              <a:rPr lang="ru-RU" sz="2000" dirty="0" err="1">
                <a:latin typeface="+mj-lt"/>
              </a:rPr>
              <a:t>Masterpass</a:t>
            </a:r>
            <a:r>
              <a:rPr lang="ru-RU" sz="2000" dirty="0">
                <a:latin typeface="+mj-lt"/>
              </a:rPr>
              <a:t> в Украине и мире</a:t>
            </a:r>
            <a:endParaRPr lang="uk-UA" sz="2000" dirty="0">
              <a:latin typeface="+mj-lt"/>
            </a:endParaRPr>
          </a:p>
        </p:txBody>
      </p:sp>
      <p:pic>
        <p:nvPicPr>
          <p:cNvPr id="11" name="Picture 4" descr="Image result for user icon">
            <a:extLst>
              <a:ext uri="{FF2B5EF4-FFF2-40B4-BE49-F238E27FC236}">
                <a16:creationId xmlns:a16="http://schemas.microsoft.com/office/drawing/2014/main" id="{A4399240-60A4-448F-B68B-AB17A8AE9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7023" y="2057134"/>
            <a:ext cx="1298977" cy="129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ard, credit icon">
            <a:extLst>
              <a:ext uri="{FF2B5EF4-FFF2-40B4-BE49-F238E27FC236}">
                <a16:creationId xmlns:a16="http://schemas.microsoft.com/office/drawing/2014/main" id="{926A489C-A9F8-4CAB-AAD2-323AFD5A8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3092" y="3228932"/>
            <a:ext cx="406838" cy="4068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4" descr="Image result for user icon">
            <a:extLst>
              <a:ext uri="{FF2B5EF4-FFF2-40B4-BE49-F238E27FC236}">
                <a16:creationId xmlns:a16="http://schemas.microsoft.com/office/drawing/2014/main" id="{365EF466-C908-4ED9-BDAF-D0ACF9229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1234" y="2072366"/>
            <a:ext cx="1259753" cy="125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Результат пошуку зображень за запитом &quot;masterpass&quot;">
            <a:extLst>
              <a:ext uri="{FF2B5EF4-FFF2-40B4-BE49-F238E27FC236}">
                <a16:creationId xmlns:a16="http://schemas.microsoft.com/office/drawing/2014/main" id="{B67E3452-36E9-4CA6-961E-02D5BC33B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614" y="3247296"/>
            <a:ext cx="1720875" cy="38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593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4" y="0"/>
            <a:ext cx="12190337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6762" y="2628643"/>
            <a:ext cx="352827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400" b="1" dirty="0">
                <a:solidFill>
                  <a:srgbClr val="2C363F"/>
                </a:solidFill>
                <a:latin typeface="Corbel" panose="020B0503020204020204" pitchFamily="34" charset="0"/>
              </a:rPr>
              <a:t>Роль </a:t>
            </a:r>
            <a:r>
              <a:rPr lang="en-US" sz="4400" b="1" dirty="0">
                <a:solidFill>
                  <a:srgbClr val="2C363F"/>
                </a:solidFill>
                <a:latin typeface="Corbel" panose="020B0503020204020204" pitchFamily="34" charset="0"/>
              </a:rPr>
              <a:t>iPay.ua </a:t>
            </a:r>
            <a:endParaRPr lang="en-US" sz="4400" b="1" dirty="0" smtClean="0">
              <a:solidFill>
                <a:srgbClr val="2C363F"/>
              </a:solidFill>
              <a:latin typeface="Corbel" panose="020B0503020204020204" pitchFamily="34" charset="0"/>
            </a:endParaRPr>
          </a:p>
          <a:p>
            <a:pPr algn="ctr"/>
            <a:r>
              <a:rPr lang="uk-UA" sz="4400" b="1" dirty="0" smtClean="0">
                <a:solidFill>
                  <a:srgbClr val="2C363F"/>
                </a:solidFill>
                <a:latin typeface="Corbel" panose="020B0503020204020204" pitchFamily="34" charset="0"/>
              </a:rPr>
              <a:t>в </a:t>
            </a:r>
            <a:r>
              <a:rPr lang="uk-UA" sz="4400" b="1" dirty="0" err="1" smtClean="0">
                <a:solidFill>
                  <a:srgbClr val="2C363F"/>
                </a:solidFill>
                <a:latin typeface="Corbel" panose="020B0503020204020204" pitchFamily="34" charset="0"/>
              </a:rPr>
              <a:t>интеграции</a:t>
            </a:r>
            <a:endParaRPr lang="uk-UA" sz="4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r="4997" b="10112"/>
          <a:stretch/>
        </p:blipFill>
        <p:spPr>
          <a:xfrm>
            <a:off x="6989242" y="4661109"/>
            <a:ext cx="2046387" cy="2088673"/>
          </a:xfrm>
          <a:prstGeom prst="ellipse">
            <a:avLst/>
          </a:prstGeom>
          <a:effectLst/>
        </p:spPr>
      </p:pic>
      <p:sp>
        <p:nvSpPr>
          <p:cNvPr id="7" name="Прямоугольник 6"/>
          <p:cNvSpPr/>
          <p:nvPr/>
        </p:nvSpPr>
        <p:spPr>
          <a:xfrm>
            <a:off x="9201099" y="4963941"/>
            <a:ext cx="27110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15135"/>
                </a:solidFill>
                <a:latin typeface="Cobel"/>
              </a:rPr>
              <a:t>Антон </a:t>
            </a:r>
            <a:r>
              <a:rPr lang="uk-UA" sz="2400" b="1" dirty="0" err="1" smtClean="0">
                <a:solidFill>
                  <a:srgbClr val="F15135"/>
                </a:solidFill>
                <a:latin typeface="Cobel"/>
              </a:rPr>
              <a:t>Косторниченко</a:t>
            </a:r>
            <a:endParaRPr lang="uk-UA" sz="2400" b="1" dirty="0" smtClean="0">
              <a:solidFill>
                <a:srgbClr val="F15135"/>
              </a:solidFill>
              <a:latin typeface="Cobel"/>
            </a:endParaRPr>
          </a:p>
          <a:p>
            <a:r>
              <a:rPr lang="uk-UA" sz="2000" dirty="0" err="1" smtClean="0">
                <a:latin typeface="Cobel"/>
              </a:rPr>
              <a:t>коммерческий</a:t>
            </a:r>
            <a:r>
              <a:rPr lang="uk-UA" sz="2000" dirty="0" smtClean="0">
                <a:latin typeface="Cobel"/>
              </a:rPr>
              <a:t> </a:t>
            </a:r>
            <a:r>
              <a:rPr lang="uk-UA" sz="2000" dirty="0">
                <a:latin typeface="Cobel"/>
              </a:rPr>
              <a:t>директор </a:t>
            </a:r>
            <a:r>
              <a:rPr lang="en-US" sz="2000" dirty="0">
                <a:latin typeface="Cobel"/>
              </a:rPr>
              <a:t>iPay.ua</a:t>
            </a:r>
          </a:p>
        </p:txBody>
      </p:sp>
    </p:spTree>
    <p:extLst>
      <p:ext uri="{BB962C8B-B14F-4D97-AF65-F5344CB8AC3E}">
        <p14:creationId xmlns:p14="http://schemas.microsoft.com/office/powerpoint/2010/main" val="3620402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Овал 40"/>
          <p:cNvSpPr/>
          <p:nvPr/>
        </p:nvSpPr>
        <p:spPr>
          <a:xfrm>
            <a:off x="7450138" y="1027906"/>
            <a:ext cx="5265192" cy="5265192"/>
          </a:xfrm>
          <a:prstGeom prst="ellipse">
            <a:avLst/>
          </a:prstGeom>
          <a:solidFill>
            <a:schemeClr val="bg1"/>
          </a:solidFill>
          <a:ln>
            <a:solidFill>
              <a:srgbClr val="CED3D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2C363F"/>
                </a:solidFill>
                <a:latin typeface="Corbel" panose="020B0503020204020204" pitchFamily="34" charset="0"/>
              </a:rPr>
              <a:t>Роль </a:t>
            </a:r>
            <a:r>
              <a:rPr lang="en-US" sz="3200" b="1" dirty="0" smtClean="0">
                <a:solidFill>
                  <a:srgbClr val="2C363F"/>
                </a:solidFill>
                <a:latin typeface="Corbel" panose="020B0503020204020204" pitchFamily="34" charset="0"/>
              </a:rPr>
              <a:t>iPay.ua </a:t>
            </a:r>
            <a:r>
              <a:rPr lang="uk-UA" sz="3200" b="1" dirty="0" smtClean="0">
                <a:solidFill>
                  <a:srgbClr val="2C363F"/>
                </a:solidFill>
                <a:latin typeface="Corbel" panose="020B0503020204020204" pitchFamily="34" charset="0"/>
              </a:rPr>
              <a:t>в процесе </a:t>
            </a:r>
            <a:r>
              <a:rPr lang="uk-UA" sz="3200" b="1" dirty="0" err="1" smtClean="0">
                <a:solidFill>
                  <a:srgbClr val="2C363F"/>
                </a:solidFill>
                <a:latin typeface="Corbel" panose="020B0503020204020204" pitchFamily="34" charset="0"/>
              </a:rPr>
              <a:t>интеграции</a:t>
            </a:r>
            <a:r>
              <a:rPr lang="uk-UA" sz="3200" b="1" dirty="0" smtClean="0">
                <a:solidFill>
                  <a:srgbClr val="2C363F"/>
                </a:solidFill>
                <a:latin typeface="Corbel" panose="020B0503020204020204" pitchFamily="34" charset="0"/>
              </a:rPr>
              <a:t> </a:t>
            </a:r>
            <a:endParaRPr lang="uk-UA" sz="3200" b="1" dirty="0">
              <a:solidFill>
                <a:srgbClr val="2C363F"/>
              </a:solidFill>
              <a:latin typeface="Corbel" panose="020B0503020204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1" b="33697"/>
          <a:stretch/>
        </p:blipFill>
        <p:spPr>
          <a:xfrm>
            <a:off x="4095627" y="3379952"/>
            <a:ext cx="3126361" cy="11802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06" y="3926310"/>
            <a:ext cx="1532254" cy="14548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37" y="1832849"/>
            <a:ext cx="1351276" cy="13512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418" y="2715578"/>
            <a:ext cx="2444585" cy="223653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rot="10800000">
            <a:off x="2704087" y="2786291"/>
            <a:ext cx="1692379" cy="1140019"/>
          </a:xfrm>
          <a:prstGeom prst="bentConnector3">
            <a:avLst>
              <a:gd name="adj1" fmla="val 50000"/>
            </a:avLst>
          </a:prstGeom>
          <a:ln w="28575">
            <a:solidFill>
              <a:srgbClr val="F15135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0800000" flipV="1">
            <a:off x="2704086" y="4031035"/>
            <a:ext cx="1711067" cy="1302746"/>
          </a:xfrm>
          <a:prstGeom prst="bentConnector3">
            <a:avLst>
              <a:gd name="adj1" fmla="val 50000"/>
            </a:avLst>
          </a:prstGeom>
          <a:ln w="28575">
            <a:solidFill>
              <a:srgbClr val="F15135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52029" y="3379952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Corbel" panose="020B0503020204020204" pitchFamily="34" charset="0"/>
              </a:rPr>
              <a:t>Мерчант</a:t>
            </a:r>
            <a:endParaRPr lang="ru-RU" dirty="0">
              <a:latin typeface="Corbel" panose="020B05030202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320" y="5558204"/>
            <a:ext cx="2031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orbel" panose="020B0503020204020204" pitchFamily="34" charset="0"/>
              </a:rPr>
              <a:t>Техническая документация </a:t>
            </a:r>
            <a:r>
              <a:rPr lang="en-US" sz="1600" dirty="0" err="1" smtClean="0">
                <a:latin typeface="Corbel" panose="020B0503020204020204" pitchFamily="34" charset="0"/>
              </a:rPr>
              <a:t>Masterpass</a:t>
            </a:r>
            <a:endParaRPr lang="ru-RU" sz="1600" dirty="0">
              <a:latin typeface="Corbel" panose="020B0503020204020204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7111001" y="3970092"/>
            <a:ext cx="604752" cy="1"/>
          </a:xfrm>
          <a:prstGeom prst="line">
            <a:avLst/>
          </a:prstGeom>
          <a:ln w="19050">
            <a:solidFill>
              <a:srgbClr val="F15135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83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err="1">
                <a:solidFill>
                  <a:srgbClr val="2C363F"/>
                </a:solidFill>
                <a:latin typeface="Corbel" panose="020B0503020204020204" pitchFamily="34" charset="0"/>
              </a:rPr>
              <a:t>Э</a:t>
            </a:r>
            <a:r>
              <a:rPr lang="uk-UA" sz="3200" b="1" dirty="0" err="1" smtClean="0">
                <a:solidFill>
                  <a:srgbClr val="2C363F"/>
                </a:solidFill>
                <a:latin typeface="Corbel" panose="020B0503020204020204" pitchFamily="34" charset="0"/>
              </a:rPr>
              <a:t>кспертиза</a:t>
            </a:r>
            <a:r>
              <a:rPr lang="uk-UA" sz="3200" b="1" dirty="0" smtClean="0">
                <a:solidFill>
                  <a:srgbClr val="2C363F"/>
                </a:solidFill>
                <a:latin typeface="Corbel" panose="020B0503020204020204" pitchFamily="34" charset="0"/>
              </a:rPr>
              <a:t> на </a:t>
            </a:r>
            <a:r>
              <a:rPr lang="uk-UA" sz="3200" b="1" dirty="0" err="1" smtClean="0">
                <a:solidFill>
                  <a:srgbClr val="2C363F"/>
                </a:solidFill>
                <a:latin typeface="Corbel" panose="020B0503020204020204" pitchFamily="34" charset="0"/>
              </a:rPr>
              <a:t>сегодня</a:t>
            </a:r>
            <a:endParaRPr lang="uk-UA" sz="3200" b="1" dirty="0">
              <a:solidFill>
                <a:srgbClr val="2C363F"/>
              </a:solidFill>
              <a:latin typeface="Corbel" panose="020B05030202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83895" y="3884787"/>
            <a:ext cx="26982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orbel" panose="020B0503020204020204" pitchFamily="34" charset="0"/>
              </a:rPr>
              <a:t>Оптимизация</a:t>
            </a:r>
            <a:endParaRPr lang="en-US" sz="2000" dirty="0" smtClean="0">
              <a:latin typeface="Corbel" panose="020B0503020204020204" pitchFamily="34" charset="0"/>
            </a:endParaRPr>
          </a:p>
          <a:p>
            <a:r>
              <a:rPr lang="uk-UA" sz="2000" dirty="0" smtClean="0">
                <a:latin typeface="Corbel" panose="020B0503020204020204" pitchFamily="34" charset="0"/>
              </a:rPr>
              <a:t>(</a:t>
            </a:r>
            <a:r>
              <a:rPr lang="uk-UA" sz="2000" dirty="0" err="1" smtClean="0">
                <a:latin typeface="Corbel" panose="020B0503020204020204" pitchFamily="34" charset="0"/>
              </a:rPr>
              <a:t>разделение</a:t>
            </a:r>
            <a:r>
              <a:rPr lang="uk-UA" sz="2000" dirty="0" smtClean="0">
                <a:latin typeface="Corbel" panose="020B0503020204020204" pitchFamily="34" charset="0"/>
              </a:rPr>
              <a:t> </a:t>
            </a:r>
            <a:r>
              <a:rPr lang="uk-UA" sz="2000" dirty="0" err="1" smtClean="0">
                <a:latin typeface="Corbel" panose="020B0503020204020204" pitchFamily="34" charset="0"/>
              </a:rPr>
              <a:t>платежей</a:t>
            </a:r>
            <a:r>
              <a:rPr lang="uk-UA" sz="2000" dirty="0" smtClean="0">
                <a:latin typeface="Corbel" panose="020B0503020204020204" pitchFamily="34" charset="0"/>
              </a:rPr>
              <a:t> на </a:t>
            </a:r>
            <a:r>
              <a:rPr lang="uk-UA" sz="2000" dirty="0" err="1" smtClean="0">
                <a:latin typeface="Corbel" panose="020B0503020204020204" pitchFamily="34" charset="0"/>
              </a:rPr>
              <a:t>юр.лица</a:t>
            </a:r>
            <a:r>
              <a:rPr lang="uk-UA" sz="2000" dirty="0" smtClean="0">
                <a:latin typeface="Corbel" panose="020B0503020204020204" pitchFamily="34" charset="0"/>
              </a:rPr>
              <a:t>)</a:t>
            </a:r>
            <a:endParaRPr lang="uk-UA" sz="2000" dirty="0">
              <a:latin typeface="Corbel" panose="020B05030202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89541" y="3919539"/>
            <a:ext cx="28531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err="1" smtClean="0">
                <a:latin typeface="Corbel" panose="020B0503020204020204" pitchFamily="34" charset="0"/>
              </a:rPr>
              <a:t>Быстрая</a:t>
            </a:r>
            <a:r>
              <a:rPr lang="uk-UA" sz="2000" dirty="0" smtClean="0">
                <a:latin typeface="Corbel" panose="020B0503020204020204" pitchFamily="34" charset="0"/>
              </a:rPr>
              <a:t> </a:t>
            </a:r>
            <a:r>
              <a:rPr lang="uk-UA" sz="2000" dirty="0" err="1" smtClean="0">
                <a:latin typeface="Corbel" panose="020B0503020204020204" pitchFamily="34" charset="0"/>
              </a:rPr>
              <a:t>интеграция</a:t>
            </a:r>
            <a:endParaRPr lang="uk-UA" sz="2000" dirty="0">
              <a:latin typeface="Corbel" panose="020B05030202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30328" y="3917358"/>
            <a:ext cx="21881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orbel" panose="020B0503020204020204" pitchFamily="34" charset="0"/>
              </a:rPr>
              <a:t>Регулярные платежи</a:t>
            </a:r>
          </a:p>
          <a:p>
            <a:r>
              <a:rPr lang="uk-UA" sz="2000" dirty="0" smtClean="0">
                <a:latin typeface="Corbel" panose="020B0503020204020204" pitchFamily="34" charset="0"/>
              </a:rPr>
              <a:t>(</a:t>
            </a:r>
            <a:r>
              <a:rPr lang="uk-UA" sz="2000" dirty="0" err="1" smtClean="0">
                <a:latin typeface="Corbel" panose="020B0503020204020204" pitchFamily="34" charset="0"/>
              </a:rPr>
              <a:t>абон.плата</a:t>
            </a:r>
            <a:r>
              <a:rPr lang="uk-UA" sz="2000" dirty="0">
                <a:latin typeface="Corbel" panose="020B0503020204020204" pitchFamily="34" charset="0"/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1709" y="3917358"/>
            <a:ext cx="29816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err="1" smtClean="0">
                <a:latin typeface="Corbel" panose="020B0503020204020204" pitchFamily="34" charset="0"/>
              </a:rPr>
              <a:t>Понятная</a:t>
            </a:r>
            <a:r>
              <a:rPr lang="uk-UA" sz="2000" dirty="0" smtClean="0">
                <a:latin typeface="Corbel" panose="020B0503020204020204" pitchFamily="34" charset="0"/>
              </a:rPr>
              <a:t> схема </a:t>
            </a:r>
            <a:r>
              <a:rPr lang="uk-UA" sz="2000" dirty="0" err="1" smtClean="0">
                <a:latin typeface="Corbel" panose="020B0503020204020204" pitchFamily="34" charset="0"/>
              </a:rPr>
              <a:t>выплат</a:t>
            </a:r>
            <a:r>
              <a:rPr lang="uk-UA" sz="2000" dirty="0" smtClean="0">
                <a:latin typeface="Corbel" panose="020B0503020204020204" pitchFamily="34" charset="0"/>
              </a:rPr>
              <a:t> и </a:t>
            </a:r>
            <a:r>
              <a:rPr lang="uk-UA" sz="2000" dirty="0" err="1" smtClean="0">
                <a:latin typeface="Corbel" panose="020B0503020204020204" pitchFamily="34" charset="0"/>
              </a:rPr>
              <a:t>расчета</a:t>
            </a:r>
            <a:r>
              <a:rPr lang="uk-UA" sz="2000" dirty="0" smtClean="0">
                <a:latin typeface="Corbel" panose="020B0503020204020204" pitchFamily="34" charset="0"/>
              </a:rPr>
              <a:t> с </a:t>
            </a:r>
            <a:r>
              <a:rPr lang="uk-UA" sz="2000" dirty="0" err="1" smtClean="0">
                <a:latin typeface="Corbel" panose="020B0503020204020204" pitchFamily="34" charset="0"/>
              </a:rPr>
              <a:t>бухгалтерией</a:t>
            </a:r>
            <a:endParaRPr lang="uk-UA" sz="2000" dirty="0">
              <a:latin typeface="Corbel" panose="020B0503020204020204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032163" y="2713484"/>
            <a:ext cx="1020839" cy="1020839"/>
            <a:chOff x="1032163" y="1498295"/>
            <a:chExt cx="1020839" cy="102083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326" y="1763615"/>
              <a:ext cx="547232" cy="547232"/>
            </a:xfrm>
            <a:prstGeom prst="rect">
              <a:avLst/>
            </a:prstGeom>
          </p:spPr>
        </p:pic>
        <p:sp>
          <p:nvSpPr>
            <p:cNvPr id="21" name="Овал 20"/>
            <p:cNvSpPr/>
            <p:nvPr/>
          </p:nvSpPr>
          <p:spPr>
            <a:xfrm>
              <a:off x="1032163" y="1498295"/>
              <a:ext cx="1020839" cy="1020839"/>
            </a:xfrm>
            <a:prstGeom prst="ellipse">
              <a:avLst/>
            </a:prstGeom>
            <a:noFill/>
            <a:ln>
              <a:solidFill>
                <a:srgbClr val="F151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764704" y="2713484"/>
            <a:ext cx="1020839" cy="1020839"/>
            <a:chOff x="4568707" y="1498295"/>
            <a:chExt cx="1020839" cy="102083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5130" y="1754718"/>
              <a:ext cx="507991" cy="507991"/>
            </a:xfrm>
            <a:prstGeom prst="rect">
              <a:avLst/>
            </a:prstGeom>
          </p:spPr>
        </p:pic>
        <p:sp>
          <p:nvSpPr>
            <p:cNvPr id="22" name="Овал 21"/>
            <p:cNvSpPr/>
            <p:nvPr/>
          </p:nvSpPr>
          <p:spPr>
            <a:xfrm>
              <a:off x="4568707" y="1498295"/>
              <a:ext cx="1020839" cy="1020839"/>
            </a:xfrm>
            <a:prstGeom prst="ellipse">
              <a:avLst/>
            </a:prstGeom>
            <a:noFill/>
            <a:ln>
              <a:solidFill>
                <a:srgbClr val="F151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497245" y="2650064"/>
            <a:ext cx="1020839" cy="1020839"/>
            <a:chOff x="7238476" y="1434875"/>
            <a:chExt cx="1020839" cy="1020839"/>
          </a:xfrm>
        </p:grpSpPr>
        <p:sp>
          <p:nvSpPr>
            <p:cNvPr id="23" name="Овал 22"/>
            <p:cNvSpPr/>
            <p:nvPr/>
          </p:nvSpPr>
          <p:spPr>
            <a:xfrm>
              <a:off x="7238476" y="1434875"/>
              <a:ext cx="1020839" cy="102083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151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5279" y="1671678"/>
              <a:ext cx="547232" cy="547232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9229786" y="2650064"/>
            <a:ext cx="1020839" cy="1020839"/>
            <a:chOff x="10705083" y="1434875"/>
            <a:chExt cx="1020839" cy="1020839"/>
          </a:xfrm>
        </p:grpSpPr>
        <p:sp>
          <p:nvSpPr>
            <p:cNvPr id="24" name="Овал 23"/>
            <p:cNvSpPr/>
            <p:nvPr/>
          </p:nvSpPr>
          <p:spPr>
            <a:xfrm>
              <a:off x="10705083" y="1434875"/>
              <a:ext cx="1020839" cy="102083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151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5268" y="1625060"/>
              <a:ext cx="640469" cy="640469"/>
            </a:xfrm>
            <a:prstGeom prst="rect">
              <a:avLst/>
            </a:prstGeom>
          </p:spPr>
        </p:pic>
      </p:grpSp>
      <p:sp>
        <p:nvSpPr>
          <p:cNvPr id="29" name="Овал 28"/>
          <p:cNvSpPr/>
          <p:nvPr/>
        </p:nvSpPr>
        <p:spPr>
          <a:xfrm>
            <a:off x="7009839" y="655087"/>
            <a:ext cx="592896" cy="592896"/>
          </a:xfrm>
          <a:prstGeom prst="ellipse">
            <a:avLst/>
          </a:prstGeom>
          <a:noFill/>
          <a:ln>
            <a:solidFill>
              <a:srgbClr val="F15135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956259" y="-188494"/>
            <a:ext cx="1014672" cy="1014672"/>
          </a:xfrm>
          <a:prstGeom prst="ellipse">
            <a:avLst/>
          </a:prstGeom>
          <a:solidFill>
            <a:srgbClr val="F15135">
              <a:alpha val="42000"/>
            </a:srgbClr>
          </a:solidFill>
          <a:ln>
            <a:solidFill>
              <a:srgbClr val="F15135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0451179" y="-200866"/>
            <a:ext cx="2053729" cy="2053729"/>
          </a:xfrm>
          <a:prstGeom prst="ellipse">
            <a:avLst/>
          </a:prstGeom>
          <a:noFill/>
          <a:ln>
            <a:solidFill>
              <a:srgbClr val="CED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8255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chemeClr val="bg1"/>
            </a:gs>
            <a:gs pos="97297">
              <a:srgbClr val="F15135">
                <a:alpha val="13000"/>
              </a:srgbClr>
            </a:gs>
            <a:gs pos="85000">
              <a:srgbClr val="CED3DC">
                <a:alpha val="14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6838284" y="1190359"/>
            <a:ext cx="1648327" cy="1648327"/>
          </a:xfrm>
          <a:prstGeom prst="ellipse">
            <a:avLst/>
          </a:prstGeom>
          <a:noFill/>
          <a:ln>
            <a:solidFill>
              <a:srgbClr val="F15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9090043" y="2100852"/>
            <a:ext cx="2874931" cy="2874931"/>
          </a:xfrm>
          <a:prstGeom prst="ellipse">
            <a:avLst/>
          </a:prstGeom>
          <a:noFill/>
          <a:ln>
            <a:solidFill>
              <a:srgbClr val="F15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514449" y="147751"/>
            <a:ext cx="1014672" cy="1014672"/>
          </a:xfrm>
          <a:prstGeom prst="ellipse">
            <a:avLst/>
          </a:prstGeom>
          <a:solidFill>
            <a:srgbClr val="F15135"/>
          </a:solidFill>
          <a:ln>
            <a:solidFill>
              <a:srgbClr val="F15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16032" y="2114095"/>
            <a:ext cx="2033035" cy="17808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302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78891" y="2100853"/>
            <a:ext cx="2033035" cy="17808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302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65495" y="2100852"/>
            <a:ext cx="2033035" cy="17808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302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49191" y="4378453"/>
            <a:ext cx="6713256" cy="2104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302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err="1" smtClean="0">
                <a:solidFill>
                  <a:srgbClr val="2C363F"/>
                </a:solidFill>
                <a:latin typeface="Corbel" panose="020B0503020204020204" pitchFamily="34" charset="0"/>
              </a:rPr>
              <a:t>Методы</a:t>
            </a:r>
            <a:r>
              <a:rPr lang="uk-UA" sz="3200" b="1" dirty="0" smtClean="0">
                <a:solidFill>
                  <a:srgbClr val="2C363F"/>
                </a:solidFill>
                <a:latin typeface="Corbel" panose="020B0503020204020204" pitchFamily="34" charset="0"/>
              </a:rPr>
              <a:t> </a:t>
            </a:r>
            <a:r>
              <a:rPr lang="uk-UA" sz="3200" b="1" dirty="0" err="1" smtClean="0">
                <a:solidFill>
                  <a:srgbClr val="2C363F"/>
                </a:solidFill>
                <a:latin typeface="Corbel" panose="020B0503020204020204" pitchFamily="34" charset="0"/>
              </a:rPr>
              <a:t>интеграции</a:t>
            </a:r>
            <a:endParaRPr lang="uk-UA" sz="3200" b="1" dirty="0">
              <a:solidFill>
                <a:srgbClr val="2C363F"/>
              </a:solidFill>
              <a:latin typeface="Corbel" panose="020B05030202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983" y="2305906"/>
            <a:ext cx="1117129" cy="11171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460" y="2421065"/>
            <a:ext cx="1359431" cy="715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413" y="2697095"/>
            <a:ext cx="1969117" cy="334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77" y="4804398"/>
            <a:ext cx="6591795" cy="14831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200" y="1690688"/>
            <a:ext cx="343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>
                <a:latin typeface="Corbel" panose="020B0503020204020204" pitchFamily="34" charset="0"/>
              </a:rPr>
              <a:t>Бесплатные</a:t>
            </a:r>
            <a:r>
              <a:rPr lang="uk-UA" dirty="0" smtClean="0">
                <a:latin typeface="Corbel" panose="020B0503020204020204" pitchFamily="34" charset="0"/>
              </a:rPr>
              <a:t> </a:t>
            </a:r>
            <a:r>
              <a:rPr lang="uk-UA" dirty="0" err="1" smtClean="0">
                <a:latin typeface="Corbel" panose="020B0503020204020204" pitchFamily="34" charset="0"/>
              </a:rPr>
              <a:t>модули</a:t>
            </a:r>
            <a:r>
              <a:rPr lang="uk-UA" dirty="0" smtClean="0">
                <a:latin typeface="Corbel" panose="020B0503020204020204" pitchFamily="34" charset="0"/>
              </a:rPr>
              <a:t> в </a:t>
            </a:r>
            <a:r>
              <a:rPr lang="uk-UA" dirty="0" err="1" smtClean="0">
                <a:latin typeface="Corbel" panose="020B0503020204020204" pitchFamily="34" charset="0"/>
              </a:rPr>
              <a:t>биллингах</a:t>
            </a:r>
            <a:endParaRPr lang="ru-RU" dirty="0">
              <a:latin typeface="Corbel" panose="020B0503020204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20685" y="4434339"/>
            <a:ext cx="2053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Виджет</a:t>
            </a:r>
            <a:r>
              <a:rPr lang="uk-UA" dirty="0" smtClean="0"/>
              <a:t> </a:t>
            </a:r>
            <a:r>
              <a:rPr lang="en-US" dirty="0" err="1"/>
              <a:t>Masterpass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14253" y="3429669"/>
            <a:ext cx="68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Abills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84349" y="3429669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Ubilling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27945" y="3429669"/>
            <a:ext cx="908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noDeny</a:t>
            </a:r>
            <a:endParaRPr lang="ru-RU" dirty="0"/>
          </a:p>
        </p:txBody>
      </p:sp>
      <p:cxnSp>
        <p:nvCxnSpPr>
          <p:cNvPr id="23" name="Прямая соединительная линия 22"/>
          <p:cNvCxnSpPr>
            <a:stCxn id="19" idx="7"/>
            <a:endCxn id="21" idx="3"/>
          </p:cNvCxnSpPr>
          <p:nvPr/>
        </p:nvCxnSpPr>
        <p:spPr>
          <a:xfrm flipV="1">
            <a:off x="8245219" y="1013828"/>
            <a:ext cx="417825" cy="417923"/>
          </a:xfrm>
          <a:prstGeom prst="line">
            <a:avLst/>
          </a:prstGeom>
          <a:ln>
            <a:solidFill>
              <a:srgbClr val="F15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9" idx="5"/>
            <a:endCxn id="20" idx="2"/>
          </p:cNvCxnSpPr>
          <p:nvPr/>
        </p:nvCxnSpPr>
        <p:spPr>
          <a:xfrm>
            <a:off x="8245219" y="2597294"/>
            <a:ext cx="844824" cy="941024"/>
          </a:xfrm>
          <a:prstGeom prst="line">
            <a:avLst/>
          </a:prstGeom>
          <a:ln>
            <a:solidFill>
              <a:srgbClr val="F15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21" idx="5"/>
            <a:endCxn id="20" idx="0"/>
          </p:cNvCxnSpPr>
          <p:nvPr/>
        </p:nvCxnSpPr>
        <p:spPr>
          <a:xfrm>
            <a:off x="9380526" y="1013828"/>
            <a:ext cx="1146983" cy="1087024"/>
          </a:xfrm>
          <a:prstGeom prst="line">
            <a:avLst/>
          </a:prstGeom>
          <a:ln>
            <a:solidFill>
              <a:srgbClr val="F15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9" idx="6"/>
          </p:cNvCxnSpPr>
          <p:nvPr/>
        </p:nvCxnSpPr>
        <p:spPr>
          <a:xfrm flipV="1">
            <a:off x="8486611" y="1068829"/>
            <a:ext cx="3712013" cy="945694"/>
          </a:xfrm>
          <a:prstGeom prst="line">
            <a:avLst/>
          </a:prstGeom>
          <a:ln>
            <a:solidFill>
              <a:srgbClr val="F15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9" idx="0"/>
          </p:cNvCxnSpPr>
          <p:nvPr/>
        </p:nvCxnSpPr>
        <p:spPr>
          <a:xfrm flipV="1">
            <a:off x="7662448" y="-45040"/>
            <a:ext cx="314489" cy="1235399"/>
          </a:xfrm>
          <a:prstGeom prst="line">
            <a:avLst/>
          </a:prstGeom>
          <a:ln>
            <a:solidFill>
              <a:srgbClr val="F15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21" idx="7"/>
          </p:cNvCxnSpPr>
          <p:nvPr/>
        </p:nvCxnSpPr>
        <p:spPr>
          <a:xfrm flipV="1">
            <a:off x="9380526" y="10436"/>
            <a:ext cx="689771" cy="285910"/>
          </a:xfrm>
          <a:prstGeom prst="line">
            <a:avLst/>
          </a:prstGeom>
          <a:ln>
            <a:solidFill>
              <a:srgbClr val="F15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0" idx="7"/>
          </p:cNvCxnSpPr>
          <p:nvPr/>
        </p:nvCxnSpPr>
        <p:spPr>
          <a:xfrm flipV="1">
            <a:off x="11543950" y="2114095"/>
            <a:ext cx="654674" cy="407781"/>
          </a:xfrm>
          <a:prstGeom prst="line">
            <a:avLst/>
          </a:prstGeom>
          <a:ln>
            <a:solidFill>
              <a:srgbClr val="F15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794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bg1"/>
            </a:gs>
            <a:gs pos="97297">
              <a:srgbClr val="F15135">
                <a:alpha val="13000"/>
              </a:srgbClr>
            </a:gs>
            <a:gs pos="85000">
              <a:srgbClr val="CED3DC">
                <a:alpha val="14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вал 25"/>
          <p:cNvSpPr/>
          <p:nvPr/>
        </p:nvSpPr>
        <p:spPr>
          <a:xfrm>
            <a:off x="7201958" y="721895"/>
            <a:ext cx="1341193" cy="1241811"/>
          </a:xfrm>
          <a:prstGeom prst="ellipse">
            <a:avLst/>
          </a:prstGeom>
          <a:solidFill>
            <a:srgbClr val="F15135"/>
          </a:solidFill>
          <a:ln>
            <a:solidFill>
              <a:srgbClr val="F15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9753487" y="-623042"/>
            <a:ext cx="2885168" cy="2885168"/>
          </a:xfrm>
          <a:prstGeom prst="ellipse">
            <a:avLst/>
          </a:prstGeom>
          <a:noFill/>
          <a:ln>
            <a:solidFill>
              <a:srgbClr val="F15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39388" y="1341913"/>
            <a:ext cx="11281558" cy="505888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241" y="142897"/>
            <a:ext cx="10515600" cy="1325563"/>
          </a:xfrm>
        </p:spPr>
        <p:txBody>
          <a:bodyPr>
            <a:normAutofit/>
          </a:bodyPr>
          <a:lstStyle/>
          <a:p>
            <a:r>
              <a:rPr lang="uk-UA" sz="3200" b="1" dirty="0" err="1" smtClean="0">
                <a:solidFill>
                  <a:srgbClr val="2C363F"/>
                </a:solidFill>
                <a:latin typeface="Corbel" panose="020B0503020204020204" pitchFamily="34" charset="0"/>
              </a:rPr>
              <a:t>Где</a:t>
            </a:r>
            <a:r>
              <a:rPr lang="uk-UA" sz="3200" b="1" dirty="0" smtClean="0">
                <a:solidFill>
                  <a:srgbClr val="2C363F"/>
                </a:solidFill>
                <a:latin typeface="Corbel" panose="020B0503020204020204" pitchFamily="34" charset="0"/>
              </a:rPr>
              <a:t> уже </a:t>
            </a:r>
            <a:r>
              <a:rPr lang="uk-UA" sz="3200" b="1" dirty="0" err="1" smtClean="0">
                <a:solidFill>
                  <a:srgbClr val="2C363F"/>
                </a:solidFill>
                <a:latin typeface="Corbel" panose="020B0503020204020204" pitchFamily="34" charset="0"/>
              </a:rPr>
              <a:t>интегрирован</a:t>
            </a:r>
            <a:r>
              <a:rPr lang="uk-UA" sz="3200" b="1" dirty="0" smtClean="0">
                <a:solidFill>
                  <a:srgbClr val="2C363F"/>
                </a:solidFill>
                <a:latin typeface="Corbel" panose="020B0503020204020204" pitchFamily="34" charset="0"/>
              </a:rPr>
              <a:t> </a:t>
            </a:r>
            <a:r>
              <a:rPr lang="en-US" sz="3200" b="1" dirty="0" err="1" smtClean="0">
                <a:solidFill>
                  <a:srgbClr val="2C363F"/>
                </a:solidFill>
                <a:latin typeface="Corbel" panose="020B0503020204020204" pitchFamily="34" charset="0"/>
              </a:rPr>
              <a:t>Masterpass</a:t>
            </a:r>
            <a:endParaRPr lang="uk-UA" sz="3200" b="1" dirty="0">
              <a:solidFill>
                <a:srgbClr val="2C363F"/>
              </a:solidFill>
              <a:latin typeface="Corbel" panose="020B05030202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116" y="1550516"/>
            <a:ext cx="1785745" cy="11883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8" y="1906943"/>
            <a:ext cx="2018521" cy="5732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475" y="1793876"/>
            <a:ext cx="1374196" cy="8417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51" y="4719012"/>
            <a:ext cx="1497270" cy="8384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492" y="3218056"/>
            <a:ext cx="1677980" cy="9195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513" y="3193870"/>
            <a:ext cx="1745917" cy="9706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31" y="3510435"/>
            <a:ext cx="1981410" cy="4834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492" y="4949630"/>
            <a:ext cx="2423990" cy="64799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007" y="1640131"/>
            <a:ext cx="2095086" cy="11784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959" y="4372260"/>
            <a:ext cx="1599516" cy="1599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523" y="3427287"/>
            <a:ext cx="2074928" cy="55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901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chemeClr val="bg1"/>
            </a:gs>
            <a:gs pos="97297">
              <a:srgbClr val="F15135">
                <a:alpha val="13000"/>
              </a:srgbClr>
            </a:gs>
            <a:gs pos="85000">
              <a:srgbClr val="CED3DC">
                <a:alpha val="14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85652" y="2790702"/>
            <a:ext cx="11206348" cy="1254152"/>
          </a:xfrm>
          <a:prstGeom prst="rect">
            <a:avLst/>
          </a:prstGeom>
          <a:solidFill>
            <a:srgbClr val="F15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583055" y="1155208"/>
            <a:ext cx="6408716" cy="63321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318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576166" y="159085"/>
            <a:ext cx="1477739" cy="1477739"/>
          </a:xfrm>
          <a:prstGeom prst="ellipse">
            <a:avLst/>
          </a:prstGeom>
          <a:noFill/>
          <a:ln>
            <a:solidFill>
              <a:srgbClr val="F15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92538">
            <a:off x="6816767" y="247074"/>
            <a:ext cx="5038299" cy="64771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0" t="13435" r="11101" b="20475"/>
          <a:stretch/>
        </p:blipFill>
        <p:spPr>
          <a:xfrm>
            <a:off x="8316355" y="1355522"/>
            <a:ext cx="2133582" cy="38176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673884"/>
            <a:ext cx="5369792" cy="183277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2C363F"/>
                </a:solidFill>
                <a:latin typeface="Corbel" panose="020B0503020204020204" pitchFamily="34" charset="0"/>
              </a:rPr>
              <a:t>Что нового мы можем предложить рынку провайдеров?</a:t>
            </a:r>
            <a:endParaRPr lang="uk-UA" sz="3200" b="1" dirty="0">
              <a:solidFill>
                <a:srgbClr val="2C363F"/>
              </a:solidFill>
              <a:latin typeface="Corbel" panose="020B05030202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0714" y="3178923"/>
            <a:ext cx="3472543" cy="865930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Оплата чат-ботом</a:t>
            </a:r>
            <a:endParaRPr lang="uk-UA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uk-UA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23" y="1663322"/>
            <a:ext cx="6559321" cy="701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510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chemeClr val="bg1"/>
            </a:gs>
            <a:gs pos="97297">
              <a:srgbClr val="F15135">
                <a:alpha val="13000"/>
              </a:srgbClr>
            </a:gs>
            <a:gs pos="85000">
              <a:srgbClr val="CED3DC">
                <a:alpha val="14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10058659" y="851403"/>
            <a:ext cx="1477739" cy="1477739"/>
          </a:xfrm>
          <a:prstGeom prst="ellipse">
            <a:avLst/>
          </a:prstGeom>
          <a:noFill/>
          <a:ln>
            <a:solidFill>
              <a:srgbClr val="F15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85652" y="2790702"/>
            <a:ext cx="11206348" cy="1254152"/>
          </a:xfrm>
          <a:prstGeom prst="rect">
            <a:avLst/>
          </a:prstGeom>
          <a:solidFill>
            <a:srgbClr val="F15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583055" y="1155208"/>
            <a:ext cx="6408716" cy="63321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318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92538">
            <a:off x="6816767" y="247074"/>
            <a:ext cx="5038299" cy="64771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8" t="15411" r="13934" b="46912"/>
          <a:stretch/>
        </p:blipFill>
        <p:spPr>
          <a:xfrm>
            <a:off x="8330100" y="1471513"/>
            <a:ext cx="2092367" cy="22765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673884"/>
            <a:ext cx="5369792" cy="183277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2C363F"/>
                </a:solidFill>
                <a:latin typeface="Corbel" panose="020B0503020204020204" pitchFamily="34" charset="0"/>
              </a:rPr>
              <a:t>Что нового мы можем предложить рынку провайдеров?</a:t>
            </a:r>
            <a:endParaRPr lang="uk-UA" sz="3200" b="1" dirty="0">
              <a:solidFill>
                <a:srgbClr val="2C363F"/>
              </a:solidFill>
              <a:latin typeface="Corbel" panose="020B05030202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7748" y="2984813"/>
            <a:ext cx="3472543" cy="8659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b="1" dirty="0">
                <a:solidFill>
                  <a:schemeClr val="bg1"/>
                </a:solidFill>
                <a:latin typeface="Corbel" panose="020B0503020204020204" pitchFamily="34" charset="0"/>
              </a:rPr>
              <a:t>Оплата через </a:t>
            </a:r>
            <a:endParaRPr lang="en-US" sz="30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ru-RU" sz="3000" dirty="0">
                <a:solidFill>
                  <a:schemeClr val="bg1"/>
                </a:solidFill>
                <a:latin typeface="Corbel" panose="020B0503020204020204" pitchFamily="34" charset="0"/>
              </a:rPr>
              <a:t>СМС-напоминание</a:t>
            </a:r>
          </a:p>
          <a:p>
            <a:pPr marL="0" indent="0">
              <a:buNone/>
            </a:pPr>
            <a:endParaRPr lang="uk-UA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623" y="1328427"/>
            <a:ext cx="6559321" cy="701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734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chemeClr val="bg1"/>
            </a:gs>
            <a:gs pos="97297">
              <a:srgbClr val="F15135">
                <a:alpha val="13000"/>
              </a:srgbClr>
            </a:gs>
            <a:gs pos="85000">
              <a:srgbClr val="CED3DC">
                <a:alpha val="14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7357900" y="851403"/>
            <a:ext cx="1477739" cy="1477739"/>
          </a:xfrm>
          <a:prstGeom prst="ellipse">
            <a:avLst/>
          </a:prstGeom>
          <a:noFill/>
          <a:ln>
            <a:solidFill>
              <a:srgbClr val="F15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85652" y="2790702"/>
            <a:ext cx="11206348" cy="1254152"/>
          </a:xfrm>
          <a:prstGeom prst="rect">
            <a:avLst/>
          </a:prstGeom>
          <a:solidFill>
            <a:srgbClr val="F15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583055" y="1155208"/>
            <a:ext cx="6408716" cy="63321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318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673884"/>
            <a:ext cx="5369792" cy="183277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2C363F"/>
                </a:solidFill>
                <a:latin typeface="Corbel" panose="020B0503020204020204" pitchFamily="34" charset="0"/>
              </a:rPr>
              <a:t>Что нового мы можем предложить рынку провайдеров?</a:t>
            </a:r>
            <a:endParaRPr lang="uk-UA" sz="3200" b="1" dirty="0">
              <a:solidFill>
                <a:srgbClr val="2C363F"/>
              </a:solidFill>
              <a:latin typeface="Corbel" panose="020B05030202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7748" y="2984813"/>
            <a:ext cx="3472543" cy="865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Corbel" panose="020B0503020204020204" pitchFamily="34" charset="0"/>
              </a:rPr>
              <a:t>Оплата через </a:t>
            </a: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IVR</a:t>
            </a:r>
            <a:endParaRPr lang="uk-UA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937" y="1018977"/>
            <a:ext cx="7766977" cy="6468417"/>
          </a:xfrm>
          <a:prstGeom prst="rect">
            <a:avLst/>
          </a:prstGeom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964144" y="4184853"/>
            <a:ext cx="5369793" cy="2516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23277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75657"/>
            <a:ext cx="10515600" cy="1325563"/>
          </a:xfrm>
        </p:spPr>
        <p:txBody>
          <a:bodyPr>
            <a:normAutofit/>
          </a:bodyPr>
          <a:lstStyle/>
          <a:p>
            <a:r>
              <a:rPr lang="uk-UA" sz="4000" b="1" dirty="0" err="1" smtClean="0">
                <a:solidFill>
                  <a:srgbClr val="2C363F"/>
                </a:solidFill>
                <a:latin typeface="Corbel" panose="020B0503020204020204" pitchFamily="34" charset="0"/>
              </a:rPr>
              <a:t>Как</a:t>
            </a:r>
            <a:r>
              <a:rPr lang="uk-UA" sz="4000" b="1" dirty="0" smtClean="0">
                <a:solidFill>
                  <a:srgbClr val="2C363F"/>
                </a:solidFill>
                <a:latin typeface="Corbel" panose="020B0503020204020204" pitchFamily="34" charset="0"/>
              </a:rPr>
              <a:t> </a:t>
            </a:r>
            <a:r>
              <a:rPr lang="uk-UA" sz="4000" b="1" dirty="0" err="1" smtClean="0">
                <a:solidFill>
                  <a:srgbClr val="2C363F"/>
                </a:solidFill>
                <a:latin typeface="Corbel" panose="020B0503020204020204" pitchFamily="34" charset="0"/>
              </a:rPr>
              <a:t>подключить</a:t>
            </a:r>
            <a:r>
              <a:rPr lang="uk-UA" sz="4000" b="1" dirty="0" smtClean="0">
                <a:solidFill>
                  <a:srgbClr val="2C363F"/>
                </a:solidFill>
                <a:latin typeface="Corbel" panose="020B0503020204020204" pitchFamily="34" charset="0"/>
              </a:rPr>
              <a:t>?</a:t>
            </a:r>
            <a:endParaRPr lang="uk-UA" sz="4000" b="1" dirty="0">
              <a:solidFill>
                <a:srgbClr val="2C363F"/>
              </a:solidFill>
              <a:latin typeface="Corbel" panose="020B05030202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37640"/>
            <a:ext cx="5265717" cy="164197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2C363F"/>
                </a:solidFill>
                <a:latin typeface="Corbel" panose="020B0503020204020204" pitchFamily="34" charset="0"/>
              </a:rPr>
              <a:t>Руководитель направления</a:t>
            </a:r>
            <a:endParaRPr lang="uk-UA" dirty="0" smtClean="0">
              <a:solidFill>
                <a:srgbClr val="2C363F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uk-UA" sz="3600" b="1" dirty="0" err="1" smtClean="0">
                <a:solidFill>
                  <a:srgbClr val="F15135"/>
                </a:solidFill>
                <a:latin typeface="Corbel" panose="020B0503020204020204" pitchFamily="34" charset="0"/>
              </a:rPr>
              <a:t>Киселёва</a:t>
            </a:r>
            <a:r>
              <a:rPr lang="uk-UA" sz="3600" b="1" dirty="0" smtClean="0">
                <a:solidFill>
                  <a:srgbClr val="F15135"/>
                </a:solidFill>
                <a:latin typeface="Corbel" panose="020B0503020204020204" pitchFamily="34" charset="0"/>
              </a:rPr>
              <a:t> </a:t>
            </a:r>
            <a:r>
              <a:rPr lang="uk-UA" sz="3600" b="1" dirty="0" err="1" smtClean="0">
                <a:solidFill>
                  <a:srgbClr val="F15135"/>
                </a:solidFill>
                <a:latin typeface="Corbel" panose="020B0503020204020204" pitchFamily="34" charset="0"/>
              </a:rPr>
              <a:t>Алёна</a:t>
            </a:r>
            <a:r>
              <a:rPr lang="uk-UA" sz="3600" b="1" dirty="0" smtClean="0">
                <a:solidFill>
                  <a:srgbClr val="F15135"/>
                </a:solidFill>
                <a:latin typeface="Corbel" panose="020B0503020204020204" pitchFamily="34" charset="0"/>
              </a:rPr>
              <a:t> </a:t>
            </a:r>
            <a:endParaRPr lang="uk-UA" b="1" dirty="0" smtClean="0">
              <a:solidFill>
                <a:srgbClr val="F15135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2C363F"/>
                </a:solidFill>
                <a:cs typeface="Calibri" panose="020F0502020204030204" pitchFamily="34" charset="0"/>
              </a:rPr>
              <a:t>+38</a:t>
            </a:r>
            <a:r>
              <a:rPr lang="uk-UA" dirty="0" smtClean="0">
                <a:solidFill>
                  <a:srgbClr val="2C363F"/>
                </a:solidFill>
                <a:cs typeface="Calibri" panose="020F0502020204030204" pitchFamily="34" charset="0"/>
              </a:rPr>
              <a:t>0</a:t>
            </a:r>
            <a:r>
              <a:rPr lang="en-US" dirty="0" smtClean="0">
                <a:solidFill>
                  <a:srgbClr val="2C363F"/>
                </a:solidFill>
                <a:cs typeface="Calibri" panose="020F0502020204030204" pitchFamily="34" charset="0"/>
              </a:rPr>
              <a:t>(</a:t>
            </a:r>
            <a:r>
              <a:rPr lang="uk-UA" dirty="0" smtClean="0">
                <a:solidFill>
                  <a:srgbClr val="2C363F"/>
                </a:solidFill>
                <a:cs typeface="Calibri" panose="020F0502020204030204" pitchFamily="34" charset="0"/>
              </a:rPr>
              <a:t>93</a:t>
            </a:r>
            <a:r>
              <a:rPr lang="en-US" dirty="0" smtClean="0">
                <a:solidFill>
                  <a:srgbClr val="2C363F"/>
                </a:solidFill>
                <a:cs typeface="Calibri" panose="020F0502020204030204" pitchFamily="34" charset="0"/>
              </a:rPr>
              <a:t>)</a:t>
            </a:r>
            <a:r>
              <a:rPr lang="uk-UA" dirty="0" smtClean="0">
                <a:solidFill>
                  <a:srgbClr val="2C363F"/>
                </a:solidFill>
                <a:cs typeface="Calibri" panose="020F0502020204030204" pitchFamily="34" charset="0"/>
              </a:rPr>
              <a:t>843</a:t>
            </a:r>
            <a:r>
              <a:rPr lang="en-US" dirty="0" smtClean="0">
                <a:solidFill>
                  <a:srgbClr val="2C363F"/>
                </a:solidFill>
                <a:cs typeface="Calibri" panose="020F0502020204030204" pitchFamily="34" charset="0"/>
              </a:rPr>
              <a:t> </a:t>
            </a:r>
            <a:r>
              <a:rPr lang="uk-UA" dirty="0" smtClean="0">
                <a:solidFill>
                  <a:srgbClr val="2C363F"/>
                </a:solidFill>
                <a:cs typeface="Calibri" panose="020F0502020204030204" pitchFamily="34" charset="0"/>
              </a:rPr>
              <a:t>51</a:t>
            </a:r>
            <a:r>
              <a:rPr lang="en-US" dirty="0" smtClean="0">
                <a:solidFill>
                  <a:srgbClr val="2C363F"/>
                </a:solidFill>
                <a:cs typeface="Calibri" panose="020F0502020204030204" pitchFamily="34" charset="0"/>
              </a:rPr>
              <a:t> </a:t>
            </a:r>
            <a:r>
              <a:rPr lang="uk-UA" dirty="0" smtClean="0">
                <a:solidFill>
                  <a:srgbClr val="2C363F"/>
                </a:solidFill>
                <a:cs typeface="Calibri" panose="020F0502020204030204" pitchFamily="34" charset="0"/>
              </a:rPr>
              <a:t>12</a:t>
            </a:r>
          </a:p>
          <a:p>
            <a:pPr marL="0" indent="0">
              <a:buNone/>
            </a:pPr>
            <a:r>
              <a:rPr lang="en-US" dirty="0">
                <a:solidFill>
                  <a:srgbClr val="2C363F"/>
                </a:solidFill>
                <a:cs typeface="Calibri" panose="020F0502020204030204" pitchFamily="34" charset="0"/>
              </a:rPr>
              <a:t>b</a:t>
            </a:r>
            <a:r>
              <a:rPr lang="en-US" dirty="0" smtClean="0">
                <a:solidFill>
                  <a:srgbClr val="2C363F"/>
                </a:solidFill>
                <a:cs typeface="Calibri" panose="020F0502020204030204" pitchFamily="34" charset="0"/>
              </a:rPr>
              <a:t>arantsova@ipay.ua</a:t>
            </a:r>
            <a:endParaRPr lang="uk-UA" dirty="0" smtClean="0">
              <a:solidFill>
                <a:srgbClr val="2C363F"/>
              </a:solidFill>
              <a:cs typeface="Calibri" panose="020F0502020204030204" pitchFamily="34" charset="0"/>
            </a:endParaRPr>
          </a:p>
          <a:p>
            <a:endParaRPr lang="uk-UA" dirty="0">
              <a:latin typeface="Corbel" panose="020B05030202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4" t="14" r="-577" b="14634"/>
          <a:stretch/>
        </p:blipFill>
        <p:spPr>
          <a:xfrm>
            <a:off x="6085114" y="804736"/>
            <a:ext cx="5268686" cy="5268686"/>
          </a:xfrm>
          <a:prstGeom prst="ellipse">
            <a:avLst/>
          </a:prstGeom>
          <a:effectLst/>
        </p:spPr>
      </p:pic>
      <p:sp>
        <p:nvSpPr>
          <p:cNvPr id="5" name="Овал 4"/>
          <p:cNvSpPr/>
          <p:nvPr/>
        </p:nvSpPr>
        <p:spPr>
          <a:xfrm>
            <a:off x="6323653" y="972029"/>
            <a:ext cx="1220147" cy="1220147"/>
          </a:xfrm>
          <a:prstGeom prst="ellipse">
            <a:avLst/>
          </a:prstGeom>
          <a:solidFill>
            <a:srgbClr val="F15135"/>
          </a:solidFill>
          <a:ln>
            <a:solidFill>
              <a:srgbClr val="F15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374" y="1285750"/>
            <a:ext cx="592703" cy="59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27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345324" y="2737945"/>
            <a:ext cx="10008476" cy="578069"/>
          </a:xfrm>
          <a:prstGeom prst="roundRect">
            <a:avLst/>
          </a:prstGeom>
          <a:solidFill>
            <a:schemeClr val="bg1"/>
          </a:solidFill>
          <a:ln>
            <a:solidFill>
              <a:srgbClr val="CED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err="1">
                <a:solidFill>
                  <a:srgbClr val="2C363F"/>
                </a:solidFill>
                <a:latin typeface="Corbel" panose="020B0503020204020204" pitchFamily="34" charset="0"/>
              </a:rPr>
              <a:t>Темы</a:t>
            </a:r>
            <a:r>
              <a:rPr lang="uk-UA" b="1" dirty="0">
                <a:solidFill>
                  <a:srgbClr val="2C363F"/>
                </a:solidFill>
                <a:latin typeface="Corbel" panose="020B0503020204020204" pitchFamily="34" charset="0"/>
              </a:rPr>
              <a:t> </a:t>
            </a:r>
            <a:r>
              <a:rPr lang="uk-UA" b="1" dirty="0" err="1">
                <a:solidFill>
                  <a:srgbClr val="2C363F"/>
                </a:solidFill>
                <a:latin typeface="Corbel" panose="020B0503020204020204" pitchFamily="34" charset="0"/>
              </a:rPr>
              <a:t>обсуждения</a:t>
            </a:r>
            <a:endParaRPr lang="ru-RU" b="1" dirty="0">
              <a:solidFill>
                <a:srgbClr val="2C363F"/>
              </a:solidFill>
              <a:latin typeface="Corbel" panose="020B05030202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07778" y="1807976"/>
            <a:ext cx="93016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uk-UA" sz="2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Как</a:t>
            </a:r>
            <a:r>
              <a:rPr lang="uk-UA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и для кого </a:t>
            </a:r>
            <a:r>
              <a:rPr lang="uk-UA" sz="2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работает</a:t>
            </a:r>
            <a:r>
              <a:rPr lang="uk-UA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платформа?</a:t>
            </a:r>
            <a:r>
              <a:rPr lang="uk-UA" sz="2400" dirty="0">
                <a:latin typeface="Corbel" panose="020B0503020204020204" pitchFamily="34" charset="0"/>
              </a:rPr>
              <a:t/>
            </a:r>
            <a:br>
              <a:rPr lang="uk-UA" sz="2400" dirty="0">
                <a:latin typeface="Corbel" panose="020B0503020204020204" pitchFamily="34" charset="0"/>
              </a:rPr>
            </a:br>
            <a:r>
              <a:rPr lang="uk-UA" sz="2400" dirty="0" err="1">
                <a:latin typeface="Corbel" panose="020B0503020204020204" pitchFamily="34" charset="0"/>
              </a:rPr>
              <a:t>Где</a:t>
            </a:r>
            <a:r>
              <a:rPr lang="uk-UA" sz="2400" dirty="0">
                <a:latin typeface="Corbel" panose="020B0503020204020204" pitchFamily="34" charset="0"/>
              </a:rPr>
              <a:t> уже </a:t>
            </a:r>
            <a:r>
              <a:rPr lang="uk-UA" sz="2400" dirty="0" err="1">
                <a:latin typeface="Corbel" panose="020B0503020204020204" pitchFamily="34" charset="0"/>
              </a:rPr>
              <a:t>интегрирован</a:t>
            </a:r>
            <a:r>
              <a:rPr lang="uk-UA" sz="2400" dirty="0">
                <a:latin typeface="Corbel" panose="020B0503020204020204" pitchFamily="34" charset="0"/>
              </a:rPr>
              <a:t> </a:t>
            </a:r>
            <a:r>
              <a:rPr lang="en-US" sz="2400" dirty="0" err="1">
                <a:latin typeface="Corbel" panose="020B0503020204020204" pitchFamily="34" charset="0"/>
              </a:rPr>
              <a:t>Masterpass</a:t>
            </a:r>
            <a:r>
              <a:rPr lang="ru-RU" sz="2400" dirty="0">
                <a:latin typeface="Corbel" panose="020B0503020204020204" pitchFamily="34" charset="0"/>
              </a:rPr>
              <a:t>?</a:t>
            </a:r>
            <a:r>
              <a:rPr lang="en-US" sz="2400" dirty="0">
                <a:solidFill>
                  <a:srgbClr val="2C363F"/>
                </a:solidFill>
                <a:latin typeface="Corbel" panose="020B0503020204020204" pitchFamily="34" charset="0"/>
              </a:rPr>
              <a:t/>
            </a:r>
            <a:br>
              <a:rPr lang="en-US" sz="2400" dirty="0">
                <a:solidFill>
                  <a:srgbClr val="2C363F"/>
                </a:solidFill>
                <a:latin typeface="Corbel" panose="020B0503020204020204" pitchFamily="34" charset="0"/>
              </a:rPr>
            </a:br>
            <a:r>
              <a:rPr lang="uk-UA" sz="2400" dirty="0" err="1">
                <a:solidFill>
                  <a:srgbClr val="CED3DC"/>
                </a:solidFill>
                <a:latin typeface="Corbel" panose="020B0503020204020204" pitchFamily="34" charset="0"/>
              </a:rPr>
              <a:t>Как</a:t>
            </a:r>
            <a:r>
              <a:rPr lang="uk-UA" sz="2400" dirty="0">
                <a:solidFill>
                  <a:srgbClr val="CED3DC"/>
                </a:solidFill>
                <a:latin typeface="Corbel" panose="020B0503020204020204" pitchFamily="34" charset="0"/>
              </a:rPr>
              <a:t> </a:t>
            </a:r>
            <a:r>
              <a:rPr lang="uk-UA" sz="2400" dirty="0" err="1">
                <a:solidFill>
                  <a:srgbClr val="CED3DC"/>
                </a:solidFill>
                <a:latin typeface="Corbel" panose="020B0503020204020204" pitchFamily="34" charset="0"/>
              </a:rPr>
              <a:t>обеспечивается</a:t>
            </a:r>
            <a:r>
              <a:rPr lang="uk-UA" sz="2400" dirty="0">
                <a:solidFill>
                  <a:srgbClr val="CED3DC"/>
                </a:solidFill>
                <a:latin typeface="Corbel" panose="020B0503020204020204" pitchFamily="34" charset="0"/>
              </a:rPr>
              <a:t> </a:t>
            </a:r>
            <a:r>
              <a:rPr lang="uk-UA" sz="2400" dirty="0" err="1">
                <a:solidFill>
                  <a:srgbClr val="CED3DC"/>
                </a:solidFill>
                <a:latin typeface="Corbel" panose="020B0503020204020204" pitchFamily="34" charset="0"/>
              </a:rPr>
              <a:t>защита</a:t>
            </a:r>
            <a:r>
              <a:rPr lang="uk-UA" sz="2400" dirty="0">
                <a:solidFill>
                  <a:srgbClr val="CED3DC"/>
                </a:solidFill>
                <a:latin typeface="Corbel" panose="020B0503020204020204" pitchFamily="34" charset="0"/>
              </a:rPr>
              <a:t> </a:t>
            </a:r>
            <a:r>
              <a:rPr lang="uk-UA" sz="2400" dirty="0" err="1">
                <a:solidFill>
                  <a:srgbClr val="CED3DC"/>
                </a:solidFill>
                <a:latin typeface="Corbel" panose="020B0503020204020204" pitchFamily="34" charset="0"/>
              </a:rPr>
              <a:t>данных</a:t>
            </a:r>
            <a:r>
              <a:rPr lang="uk-UA" sz="2400" dirty="0">
                <a:solidFill>
                  <a:srgbClr val="CED3DC"/>
                </a:solidFill>
                <a:latin typeface="Corbel" panose="020B0503020204020204" pitchFamily="34" charset="0"/>
              </a:rPr>
              <a:t> и </a:t>
            </a:r>
            <a:r>
              <a:rPr lang="uk-UA" sz="2400" dirty="0" err="1">
                <a:solidFill>
                  <a:srgbClr val="CED3DC"/>
                </a:solidFill>
                <a:latin typeface="Corbel" panose="020B0503020204020204" pitchFamily="34" charset="0"/>
              </a:rPr>
              <a:t>безопасность</a:t>
            </a:r>
            <a:r>
              <a:rPr lang="uk-UA" sz="2400" dirty="0">
                <a:solidFill>
                  <a:srgbClr val="CED3DC"/>
                </a:solidFill>
                <a:latin typeface="Corbel" panose="020B0503020204020204" pitchFamily="34" charset="0"/>
              </a:rPr>
              <a:t> </a:t>
            </a:r>
            <a:r>
              <a:rPr lang="uk-UA" sz="2400" dirty="0" err="1">
                <a:solidFill>
                  <a:srgbClr val="CED3DC"/>
                </a:solidFill>
                <a:latin typeface="Corbel" panose="020B0503020204020204" pitchFamily="34" charset="0"/>
              </a:rPr>
              <a:t>транзакций</a:t>
            </a:r>
            <a:r>
              <a:rPr lang="uk-UA" sz="2400" dirty="0">
                <a:solidFill>
                  <a:srgbClr val="CED3DC"/>
                </a:solidFill>
                <a:latin typeface="Corbel" panose="020B0503020204020204" pitchFamily="34" charset="0"/>
              </a:rPr>
              <a:t>?</a:t>
            </a:r>
            <a:br>
              <a:rPr lang="uk-UA" sz="2400" dirty="0">
                <a:solidFill>
                  <a:srgbClr val="CED3DC"/>
                </a:solidFill>
                <a:latin typeface="Corbel" panose="020B0503020204020204" pitchFamily="34" charset="0"/>
              </a:rPr>
            </a:br>
            <a:r>
              <a:rPr lang="uk-UA" sz="2400" dirty="0" err="1">
                <a:solidFill>
                  <a:srgbClr val="F47A66"/>
                </a:solidFill>
                <a:latin typeface="Corbel" panose="020B0503020204020204" pitchFamily="34" charset="0"/>
              </a:rPr>
              <a:t>Стоимость</a:t>
            </a:r>
            <a:r>
              <a:rPr lang="uk-UA" sz="2400" dirty="0">
                <a:solidFill>
                  <a:srgbClr val="F47A66"/>
                </a:solidFill>
                <a:latin typeface="Corbel" panose="020B0503020204020204" pitchFamily="34" charset="0"/>
              </a:rPr>
              <a:t> </a:t>
            </a:r>
            <a:r>
              <a:rPr lang="uk-UA" sz="2400" dirty="0" err="1">
                <a:solidFill>
                  <a:srgbClr val="F47A66"/>
                </a:solidFill>
                <a:latin typeface="Corbel" panose="020B0503020204020204" pitchFamily="34" charset="0"/>
              </a:rPr>
              <a:t>подключения</a:t>
            </a:r>
            <a:r>
              <a:rPr lang="uk-UA" sz="2400" dirty="0">
                <a:solidFill>
                  <a:srgbClr val="F47A66"/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rgbClr val="F47A66"/>
                </a:solidFill>
                <a:latin typeface="Corbel" panose="020B0503020204020204" pitchFamily="34" charset="0"/>
              </a:rPr>
              <a:t>Masterpass</a:t>
            </a:r>
            <a:r>
              <a:rPr lang="en-US" sz="2400" dirty="0">
                <a:solidFill>
                  <a:srgbClr val="F47A66"/>
                </a:solidFill>
                <a:latin typeface="Corbel" panose="020B0503020204020204" pitchFamily="34" charset="0"/>
              </a:rPr>
              <a:t> </a:t>
            </a:r>
            <a:r>
              <a:rPr lang="ru-RU" sz="2400" dirty="0">
                <a:solidFill>
                  <a:srgbClr val="F47A66"/>
                </a:solidFill>
                <a:latin typeface="Corbel" panose="020B0503020204020204" pitchFamily="34" charset="0"/>
              </a:rPr>
              <a:t>и как его подключить</a:t>
            </a:r>
            <a:r>
              <a:rPr lang="uk-UA" sz="2400" dirty="0" smtClean="0">
                <a:solidFill>
                  <a:srgbClr val="F47A66"/>
                </a:solidFill>
                <a:latin typeface="Corbel" panose="020B0503020204020204" pitchFamily="34" charset="0"/>
              </a:rPr>
              <a:t>?</a:t>
            </a:r>
            <a:endParaRPr lang="ru-RU" sz="2400" dirty="0">
              <a:solidFill>
                <a:srgbClr val="F47A66"/>
              </a:solidFill>
              <a:latin typeface="Corbel" panose="020B0503020204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439917" y="3032234"/>
            <a:ext cx="252249" cy="0"/>
          </a:xfrm>
          <a:prstGeom prst="line">
            <a:avLst/>
          </a:prstGeom>
          <a:ln w="28575">
            <a:solidFill>
              <a:srgbClr val="CED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439917" y="3762704"/>
            <a:ext cx="252249" cy="0"/>
          </a:xfrm>
          <a:prstGeom prst="line">
            <a:avLst/>
          </a:prstGeom>
          <a:ln w="28575">
            <a:solidFill>
              <a:srgbClr val="CED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439917" y="4493173"/>
            <a:ext cx="252249" cy="0"/>
          </a:xfrm>
          <a:prstGeom prst="line">
            <a:avLst/>
          </a:prstGeom>
          <a:ln w="28575">
            <a:solidFill>
              <a:srgbClr val="CED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39917" y="5234152"/>
            <a:ext cx="252249" cy="0"/>
          </a:xfrm>
          <a:prstGeom prst="line">
            <a:avLst/>
          </a:prstGeom>
          <a:ln w="28575">
            <a:solidFill>
              <a:srgbClr val="F47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450427" y="2312277"/>
            <a:ext cx="252249" cy="0"/>
          </a:xfrm>
          <a:prstGeom prst="line">
            <a:avLst/>
          </a:prstGeom>
          <a:ln w="28575">
            <a:solidFill>
              <a:srgbClr val="CED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150883" y="3032234"/>
            <a:ext cx="536028" cy="0"/>
          </a:xfrm>
          <a:prstGeom prst="line">
            <a:avLst/>
          </a:prstGeom>
          <a:ln w="28575">
            <a:solidFill>
              <a:srgbClr val="F15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45042" y="4972252"/>
            <a:ext cx="9203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>
                <a:solidFill>
                  <a:srgbClr val="F47A66"/>
                </a:solidFill>
                <a:latin typeface="Corbel" panose="020B0503020204020204" pitchFamily="34" charset="0"/>
              </a:rPr>
              <a:t>Преимущества</a:t>
            </a:r>
            <a:r>
              <a:rPr lang="uk-UA" sz="2400" dirty="0">
                <a:solidFill>
                  <a:srgbClr val="F47A66"/>
                </a:solidFill>
                <a:latin typeface="Corbel" panose="020B0503020204020204" pitchFamily="34" charset="0"/>
              </a:rPr>
              <a:t> для </a:t>
            </a:r>
            <a:r>
              <a:rPr lang="uk-UA" sz="2400" dirty="0" err="1">
                <a:solidFill>
                  <a:srgbClr val="F47A66"/>
                </a:solidFill>
                <a:latin typeface="Corbel" panose="020B0503020204020204" pitchFamily="34" charset="0"/>
              </a:rPr>
              <a:t>провайдеров</a:t>
            </a:r>
            <a:r>
              <a:rPr lang="uk-UA" sz="2400" dirty="0">
                <a:solidFill>
                  <a:srgbClr val="F47A66"/>
                </a:solidFill>
                <a:latin typeface="Corbel" panose="020B0503020204020204" pitchFamily="34" charset="0"/>
              </a:rPr>
              <a:t> и </a:t>
            </a:r>
            <a:r>
              <a:rPr lang="uk-UA" sz="2400" dirty="0" err="1">
                <a:solidFill>
                  <a:srgbClr val="F47A66"/>
                </a:solidFill>
                <a:latin typeface="Corbel" panose="020B0503020204020204" pitchFamily="34" charset="0"/>
              </a:rPr>
              <a:t>абонентов</a:t>
            </a:r>
            <a:r>
              <a:rPr lang="uk-UA" sz="2400" dirty="0">
                <a:solidFill>
                  <a:srgbClr val="F47A66"/>
                </a:solidFill>
                <a:latin typeface="Corbel" panose="020B0503020204020204" pitchFamily="34" charset="0"/>
              </a:rPr>
              <a:t> – на </a:t>
            </a:r>
            <a:r>
              <a:rPr lang="uk-UA" sz="2400" dirty="0" err="1">
                <a:solidFill>
                  <a:srgbClr val="F47A66"/>
                </a:solidFill>
                <a:latin typeface="Corbel" panose="020B0503020204020204" pitchFamily="34" charset="0"/>
              </a:rPr>
              <a:t>примере</a:t>
            </a:r>
            <a:r>
              <a:rPr lang="uk-UA" sz="2400" dirty="0">
                <a:solidFill>
                  <a:srgbClr val="F47A66"/>
                </a:solidFill>
                <a:latin typeface="Corbel" panose="020B0503020204020204" pitchFamily="34" charset="0"/>
              </a:rPr>
              <a:t> </a:t>
            </a:r>
            <a:r>
              <a:rPr lang="uk-UA" sz="2400" dirty="0" err="1">
                <a:solidFill>
                  <a:srgbClr val="F47A66"/>
                </a:solidFill>
                <a:latin typeface="Corbel" panose="020B0503020204020204" pitchFamily="34" charset="0"/>
              </a:rPr>
              <a:t>бизнес</a:t>
            </a:r>
            <a:r>
              <a:rPr lang="en-US" sz="2400" dirty="0">
                <a:solidFill>
                  <a:srgbClr val="F47A66"/>
                </a:solidFill>
                <a:latin typeface="Corbel" panose="020B0503020204020204" pitchFamily="34" charset="0"/>
              </a:rPr>
              <a:t> </a:t>
            </a:r>
            <a:r>
              <a:rPr lang="uk-UA" sz="2400" dirty="0" err="1">
                <a:solidFill>
                  <a:srgbClr val="F47A66"/>
                </a:solidFill>
                <a:latin typeface="Corbel" panose="020B0503020204020204" pitchFamily="34" charset="0"/>
              </a:rPr>
              <a:t>кейсов</a:t>
            </a:r>
            <a:r>
              <a:rPr lang="uk-UA" sz="2400" dirty="0" smtClean="0">
                <a:solidFill>
                  <a:srgbClr val="F47A66"/>
                </a:solidFill>
                <a:latin typeface="Corbel" panose="020B0503020204020204" pitchFamily="34" charset="0"/>
              </a:rPr>
              <a:t>?</a:t>
            </a:r>
            <a:endParaRPr lang="ru-RU" sz="2400" dirty="0">
              <a:solidFill>
                <a:srgbClr val="F47A66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16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4090276" y="-313469"/>
            <a:ext cx="8683332" cy="8645236"/>
          </a:xfrm>
          <a:prstGeom prst="ellipse">
            <a:avLst/>
          </a:prstGeom>
          <a:gradFill flip="none" rotWithShape="1">
            <a:gsLst>
              <a:gs pos="0">
                <a:srgbClr val="F47A66"/>
              </a:gs>
              <a:gs pos="100000">
                <a:srgbClr val="F15A4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115922" y="-1049867"/>
            <a:ext cx="8516047" cy="8516047"/>
          </a:xfrm>
          <a:prstGeom prst="ellipse">
            <a:avLst/>
          </a:prstGeom>
          <a:gradFill flip="none" rotWithShape="1">
            <a:gsLst>
              <a:gs pos="0">
                <a:srgbClr val="F15135"/>
              </a:gs>
              <a:gs pos="100000">
                <a:srgbClr val="F15A4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920916" y="617517"/>
            <a:ext cx="7271083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320" y="1264679"/>
            <a:ext cx="4873831" cy="2033691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15135"/>
                </a:solidFill>
                <a:latin typeface="Corbel" panose="020B0503020204020204" pitchFamily="34" charset="0"/>
              </a:rPr>
              <a:t>Кейс</a:t>
            </a:r>
            <a:r>
              <a:rPr lang="ru-RU" b="1" dirty="0" smtClean="0">
                <a:solidFill>
                  <a:srgbClr val="F15135"/>
                </a:solidFill>
                <a:latin typeface="Corbel" panose="020B0503020204020204" pitchFamily="34" charset="0"/>
              </a:rPr>
              <a:t> </a:t>
            </a:r>
            <a:r>
              <a:rPr lang="en-US" b="1" dirty="0" smtClean="0">
                <a:solidFill>
                  <a:srgbClr val="2C363F"/>
                </a:solidFill>
                <a:latin typeface="Corbel" panose="020B0503020204020204" pitchFamily="34" charset="0"/>
              </a:rPr>
              <a:t/>
            </a:r>
            <a:br>
              <a:rPr lang="en-US" b="1" dirty="0" smtClean="0">
                <a:solidFill>
                  <a:srgbClr val="2C363F"/>
                </a:solidFill>
                <a:latin typeface="Corbel" panose="020B0503020204020204" pitchFamily="34" charset="0"/>
              </a:rPr>
            </a:br>
            <a:r>
              <a:rPr lang="uk-UA" sz="3600" b="1" dirty="0" err="1">
                <a:solidFill>
                  <a:srgbClr val="2C363F"/>
                </a:solidFill>
                <a:latin typeface="Corbel" panose="020B0503020204020204" pitchFamily="34" charset="0"/>
              </a:rPr>
              <a:t>Ланет</a:t>
            </a:r>
            <a:r>
              <a:rPr lang="en-US" sz="3600" b="1" dirty="0" smtClean="0">
                <a:solidFill>
                  <a:srgbClr val="2C363F"/>
                </a:solidFill>
                <a:latin typeface="Corbel" panose="020B0503020204020204" pitchFamily="34" charset="0"/>
              </a:rPr>
              <a:t>.TV</a:t>
            </a:r>
            <a:endParaRPr lang="uk-UA" sz="4800" b="1" dirty="0">
              <a:solidFill>
                <a:srgbClr val="2C363F"/>
              </a:solidFill>
              <a:latin typeface="Corbel" panose="020B05030202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62" y="3074087"/>
            <a:ext cx="2018521" cy="57326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5743208" y="1455912"/>
            <a:ext cx="5643156" cy="3531724"/>
            <a:chOff x="2750583" y="2170807"/>
            <a:chExt cx="5643156" cy="353172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0583" y="2170807"/>
              <a:ext cx="5643156" cy="3174275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2750583" y="5303520"/>
              <a:ext cx="5620333" cy="39901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" t="12641"/>
          <a:stretch/>
        </p:blipFill>
        <p:spPr>
          <a:xfrm>
            <a:off x="3973533" y="811084"/>
            <a:ext cx="9755085" cy="599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756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790702"/>
            <a:ext cx="12192000" cy="40672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90276" y="-313469"/>
            <a:ext cx="8683332" cy="8645236"/>
          </a:xfrm>
          <a:prstGeom prst="ellipse">
            <a:avLst/>
          </a:prstGeom>
          <a:gradFill flip="none" rotWithShape="1">
            <a:gsLst>
              <a:gs pos="0">
                <a:srgbClr val="F47A66"/>
              </a:gs>
              <a:gs pos="100000">
                <a:srgbClr val="F15A4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115922" y="-1049867"/>
            <a:ext cx="8516047" cy="8516047"/>
          </a:xfrm>
          <a:prstGeom prst="ellipse">
            <a:avLst/>
          </a:prstGeom>
          <a:gradFill flip="none" rotWithShape="1">
            <a:gsLst>
              <a:gs pos="0">
                <a:srgbClr val="F15135"/>
              </a:gs>
              <a:gs pos="100000">
                <a:srgbClr val="F15A4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542" y="570543"/>
            <a:ext cx="3832020" cy="2503543"/>
          </a:xfrm>
        </p:spPr>
        <p:txBody>
          <a:bodyPr/>
          <a:lstStyle/>
          <a:p>
            <a:r>
              <a:rPr lang="uk-UA" sz="3200" b="1" dirty="0" smtClean="0">
                <a:solidFill>
                  <a:srgbClr val="F15135"/>
                </a:solidFill>
                <a:latin typeface="Corbel" panose="020B0503020204020204" pitchFamily="34" charset="0"/>
              </a:rPr>
              <a:t>Перше в Україні</a:t>
            </a:r>
            <a:r>
              <a:rPr lang="en-US" sz="3200" b="1" dirty="0" smtClean="0">
                <a:solidFill>
                  <a:srgbClr val="F15135"/>
                </a:solidFill>
                <a:latin typeface="Corbel" panose="020B0503020204020204" pitchFamily="34" charset="0"/>
              </a:rPr>
              <a:t> </a:t>
            </a:r>
            <a:r>
              <a:rPr lang="uk-UA" sz="3200" b="1" dirty="0" smtClean="0">
                <a:solidFill>
                  <a:srgbClr val="F15135"/>
                </a:solidFill>
                <a:latin typeface="Corbel" panose="020B0503020204020204" pitchFamily="34" charset="0"/>
              </a:rPr>
              <a:t>відкрите </a:t>
            </a:r>
            <a:r>
              <a:rPr lang="en-US" sz="3200" b="1" dirty="0" smtClean="0">
                <a:solidFill>
                  <a:srgbClr val="F15135"/>
                </a:solidFill>
                <a:latin typeface="Corbel" panose="020B0503020204020204" pitchFamily="34" charset="0"/>
              </a:rPr>
              <a:t>beta</a:t>
            </a:r>
            <a:r>
              <a:rPr lang="uk-UA" sz="3200" b="1" dirty="0" smtClean="0">
                <a:solidFill>
                  <a:srgbClr val="F15135"/>
                </a:solidFill>
                <a:latin typeface="Corbel" panose="020B0503020204020204" pitchFamily="34" charset="0"/>
              </a:rPr>
              <a:t>-тестування </a:t>
            </a:r>
            <a:endParaRPr lang="uk-UA" sz="4800" b="1" dirty="0">
              <a:solidFill>
                <a:srgbClr val="2C363F"/>
              </a:solidFill>
              <a:latin typeface="Corbel" panose="020B05030202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62" y="3074087"/>
            <a:ext cx="2018521" cy="5732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1287"/>
            <a:ext cx="6858000" cy="59886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6345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4090276" y="-313469"/>
            <a:ext cx="8683332" cy="8645236"/>
          </a:xfrm>
          <a:prstGeom prst="ellipse">
            <a:avLst/>
          </a:prstGeom>
          <a:gradFill flip="none" rotWithShape="1">
            <a:gsLst>
              <a:gs pos="0">
                <a:srgbClr val="F47A66"/>
              </a:gs>
              <a:gs pos="100000">
                <a:srgbClr val="F15A4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115922" y="-1049867"/>
            <a:ext cx="8516047" cy="8516047"/>
          </a:xfrm>
          <a:prstGeom prst="ellipse">
            <a:avLst/>
          </a:prstGeom>
          <a:gradFill flip="none" rotWithShape="1">
            <a:gsLst>
              <a:gs pos="0">
                <a:srgbClr val="F15135"/>
              </a:gs>
              <a:gs pos="100000">
                <a:srgbClr val="F15A4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4680653" y="329375"/>
            <a:ext cx="7046737" cy="4974167"/>
            <a:chOff x="1819275" y="581228"/>
            <a:chExt cx="8096250" cy="571500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1"/>
            <a:stretch/>
          </p:blipFill>
          <p:spPr>
            <a:xfrm>
              <a:off x="1981200" y="863600"/>
              <a:ext cx="7688129" cy="4309534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9275" y="581228"/>
              <a:ext cx="8096250" cy="571500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320" y="1264679"/>
            <a:ext cx="4873831" cy="2033691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15135"/>
                </a:solidFill>
                <a:latin typeface="Corbel" panose="020B0503020204020204" pitchFamily="34" charset="0"/>
              </a:rPr>
              <a:t>Кейс</a:t>
            </a:r>
            <a:r>
              <a:rPr lang="ru-RU" b="1" dirty="0" smtClean="0">
                <a:solidFill>
                  <a:srgbClr val="F15135"/>
                </a:solidFill>
                <a:latin typeface="Corbel" panose="020B0503020204020204" pitchFamily="34" charset="0"/>
              </a:rPr>
              <a:t> </a:t>
            </a:r>
            <a:r>
              <a:rPr lang="en-US" b="1" dirty="0" smtClean="0">
                <a:solidFill>
                  <a:srgbClr val="2C363F"/>
                </a:solidFill>
                <a:latin typeface="Corbel" panose="020B0503020204020204" pitchFamily="34" charset="0"/>
              </a:rPr>
              <a:t/>
            </a:r>
            <a:br>
              <a:rPr lang="en-US" b="1" dirty="0" smtClean="0">
                <a:solidFill>
                  <a:srgbClr val="2C363F"/>
                </a:solidFill>
                <a:latin typeface="Corbel" panose="020B0503020204020204" pitchFamily="34" charset="0"/>
              </a:rPr>
            </a:br>
            <a:r>
              <a:rPr lang="uk-UA" sz="3600" b="1" dirty="0" err="1">
                <a:solidFill>
                  <a:srgbClr val="2C363F"/>
                </a:solidFill>
                <a:latin typeface="Corbel" panose="020B0503020204020204" pitchFamily="34" charset="0"/>
              </a:rPr>
              <a:t>Ланет</a:t>
            </a:r>
            <a:r>
              <a:rPr lang="en-US" sz="3600" b="1" dirty="0" smtClean="0">
                <a:solidFill>
                  <a:srgbClr val="2C363F"/>
                </a:solidFill>
                <a:latin typeface="Corbel" panose="020B0503020204020204" pitchFamily="34" charset="0"/>
              </a:rPr>
              <a:t>.TV</a:t>
            </a:r>
            <a:endParaRPr lang="uk-UA" sz="4800" b="1" dirty="0">
              <a:solidFill>
                <a:srgbClr val="2C363F"/>
              </a:solidFill>
              <a:latin typeface="Corbel" panose="020B05030202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62" y="3074087"/>
            <a:ext cx="2018521" cy="573260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3870031" y="3895891"/>
            <a:ext cx="4646884" cy="2209958"/>
            <a:chOff x="1227115" y="2948222"/>
            <a:chExt cx="6858000" cy="326151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371" y="3132897"/>
              <a:ext cx="5149872" cy="287751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025356" y="1149981"/>
              <a:ext cx="3261517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4848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4090276" y="-313469"/>
            <a:ext cx="8683332" cy="8645236"/>
          </a:xfrm>
          <a:prstGeom prst="ellipse">
            <a:avLst/>
          </a:prstGeom>
          <a:gradFill flip="none" rotWithShape="1">
            <a:gsLst>
              <a:gs pos="0">
                <a:srgbClr val="F47A66"/>
              </a:gs>
              <a:gs pos="100000">
                <a:srgbClr val="F15A4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115922" y="-1049867"/>
            <a:ext cx="8516047" cy="8516047"/>
          </a:xfrm>
          <a:prstGeom prst="ellipse">
            <a:avLst/>
          </a:prstGeom>
          <a:gradFill flip="none" rotWithShape="1">
            <a:gsLst>
              <a:gs pos="0">
                <a:srgbClr val="F15135"/>
              </a:gs>
              <a:gs pos="100000">
                <a:srgbClr val="F15A4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20916" y="617517"/>
            <a:ext cx="7271083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76"/>
          <a:stretch/>
        </p:blipFill>
        <p:spPr>
          <a:xfrm>
            <a:off x="5976759" y="1389412"/>
            <a:ext cx="5629881" cy="35269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320" y="1264679"/>
            <a:ext cx="4873831" cy="2033691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15135"/>
                </a:solidFill>
                <a:latin typeface="Corbel" panose="020B0503020204020204" pitchFamily="34" charset="0"/>
              </a:rPr>
              <a:t>Кейс</a:t>
            </a:r>
            <a:r>
              <a:rPr lang="ru-RU" b="1" dirty="0" smtClean="0">
                <a:solidFill>
                  <a:srgbClr val="F15135"/>
                </a:solidFill>
                <a:latin typeface="Corbel" panose="020B0503020204020204" pitchFamily="34" charset="0"/>
              </a:rPr>
              <a:t> </a:t>
            </a:r>
            <a:r>
              <a:rPr lang="en-US" b="1" dirty="0" smtClean="0">
                <a:solidFill>
                  <a:srgbClr val="2C363F"/>
                </a:solidFill>
                <a:latin typeface="Corbel" panose="020B0503020204020204" pitchFamily="34" charset="0"/>
              </a:rPr>
              <a:t/>
            </a:r>
            <a:br>
              <a:rPr lang="en-US" b="1" dirty="0" smtClean="0">
                <a:solidFill>
                  <a:srgbClr val="2C363F"/>
                </a:solidFill>
                <a:latin typeface="Corbel" panose="020B0503020204020204" pitchFamily="34" charset="0"/>
              </a:rPr>
            </a:br>
            <a:r>
              <a:rPr lang="en-US" sz="3200" b="1" dirty="0" smtClean="0">
                <a:solidFill>
                  <a:srgbClr val="2C363F"/>
                </a:solidFill>
                <a:latin typeface="Corbel" panose="020B0503020204020204" pitchFamily="34" charset="0"/>
              </a:rPr>
              <a:t>Maximum-Net LLC</a:t>
            </a:r>
            <a:endParaRPr lang="uk-UA" sz="3200" b="1" dirty="0">
              <a:solidFill>
                <a:srgbClr val="2C363F"/>
              </a:solidFill>
              <a:latin typeface="Corbel" panose="020B05030202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" t="12641"/>
          <a:stretch/>
        </p:blipFill>
        <p:spPr>
          <a:xfrm>
            <a:off x="4203864" y="736271"/>
            <a:ext cx="9755085" cy="59911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48" y="3084618"/>
            <a:ext cx="2074928" cy="55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93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1454" y="214260"/>
            <a:ext cx="4513613" cy="662781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F15135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</a:t>
            </a:r>
            <a:endParaRPr lang="uk-UA" dirty="0">
              <a:solidFill>
                <a:srgbClr val="F15135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2" r="14578"/>
          <a:stretch/>
        </p:blipFill>
        <p:spPr>
          <a:xfrm>
            <a:off x="1947554" y="1371600"/>
            <a:ext cx="8597736" cy="5486400"/>
          </a:xfrm>
          <a:prstGeom prst="rect">
            <a:avLst/>
          </a:prstGeom>
          <a:effectLst>
            <a:outerShdw blurRad="2413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03812" y="146523"/>
            <a:ext cx="4873831" cy="798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Кейс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. Maximum-Net LLC</a:t>
            </a:r>
            <a:endParaRPr lang="uk-UA" sz="2000" b="1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6059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098" y="1163782"/>
            <a:ext cx="9215252" cy="90603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Corbel" panose="020B0503020204020204" pitchFamily="34" charset="0"/>
              </a:rPr>
              <a:t>Первый в Украине провайдер реализовавший </a:t>
            </a:r>
            <a:r>
              <a:rPr lang="ru-RU" sz="2400" dirty="0" err="1" smtClean="0">
                <a:latin typeface="Corbel" panose="020B0503020204020204" pitchFamily="34" charset="0"/>
              </a:rPr>
              <a:t>абон.плату</a:t>
            </a:r>
            <a:r>
              <a:rPr lang="ru-RU" sz="2400" dirty="0" smtClean="0">
                <a:latin typeface="Corbel" panose="020B0503020204020204" pitchFamily="34" charset="0"/>
              </a:rPr>
              <a:t> с системой глобальной </a:t>
            </a:r>
            <a:r>
              <a:rPr lang="ru-RU" sz="2400" dirty="0" err="1" smtClean="0">
                <a:latin typeface="Corbel" panose="020B0503020204020204" pitchFamily="34" charset="0"/>
              </a:rPr>
              <a:t>токенизации</a:t>
            </a:r>
            <a:endParaRPr lang="uk-UA" sz="2400" dirty="0">
              <a:latin typeface="Corbel" panose="020B0503020204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648" t="12043" r="6339" b="6733"/>
          <a:stretch/>
        </p:blipFill>
        <p:spPr>
          <a:xfrm>
            <a:off x="1947554" y="2293186"/>
            <a:ext cx="8597736" cy="4564814"/>
          </a:xfrm>
          <a:prstGeom prst="rect">
            <a:avLst/>
          </a:prstGeom>
          <a:effectLst>
            <a:outerShdw blurRad="2667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481454" y="214260"/>
            <a:ext cx="4513613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rgbClr val="F15135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</a:t>
            </a:r>
            <a:endParaRPr lang="uk-UA" dirty="0">
              <a:solidFill>
                <a:srgbClr val="F15135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03812" y="146523"/>
            <a:ext cx="4873831" cy="798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Кейс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. Maximum-Net LLC</a:t>
            </a:r>
            <a:endParaRPr lang="uk-UA" sz="2000" b="1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4025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641" y="5741870"/>
            <a:ext cx="774798" cy="6043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1" b="33697"/>
          <a:stretch/>
        </p:blipFill>
        <p:spPr>
          <a:xfrm>
            <a:off x="9753600" y="5688320"/>
            <a:ext cx="1742645" cy="6578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9516" y="1635922"/>
            <a:ext cx="7898524" cy="2307633"/>
          </a:xfrm>
        </p:spPr>
        <p:txBody>
          <a:bodyPr>
            <a:noAutofit/>
          </a:bodyPr>
          <a:lstStyle/>
          <a:p>
            <a:pPr algn="l"/>
            <a:r>
              <a:rPr lang="ru-RU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Спасибо за внимание!</a:t>
            </a:r>
            <a:endParaRPr lang="uk-UA" sz="6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345324" y="3473668"/>
            <a:ext cx="10008476" cy="578069"/>
          </a:xfrm>
          <a:prstGeom prst="roundRect">
            <a:avLst/>
          </a:prstGeom>
          <a:solidFill>
            <a:schemeClr val="bg1"/>
          </a:solidFill>
          <a:ln>
            <a:solidFill>
              <a:srgbClr val="CED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err="1">
                <a:solidFill>
                  <a:srgbClr val="2C363F"/>
                </a:solidFill>
                <a:latin typeface="Corbel" panose="020B0503020204020204" pitchFamily="34" charset="0"/>
              </a:rPr>
              <a:t>Темы</a:t>
            </a:r>
            <a:r>
              <a:rPr lang="uk-UA" b="1" dirty="0">
                <a:solidFill>
                  <a:srgbClr val="2C363F"/>
                </a:solidFill>
                <a:latin typeface="Corbel" panose="020B0503020204020204" pitchFamily="34" charset="0"/>
              </a:rPr>
              <a:t> </a:t>
            </a:r>
            <a:r>
              <a:rPr lang="uk-UA" b="1" dirty="0" err="1">
                <a:solidFill>
                  <a:srgbClr val="2C363F"/>
                </a:solidFill>
                <a:latin typeface="Corbel" panose="020B0503020204020204" pitchFamily="34" charset="0"/>
              </a:rPr>
              <a:t>обсуждения</a:t>
            </a:r>
            <a:endParaRPr lang="ru-RU" b="1" dirty="0">
              <a:solidFill>
                <a:srgbClr val="2C363F"/>
              </a:solidFill>
              <a:latin typeface="Corbel" panose="020B05030202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07778" y="1807976"/>
            <a:ext cx="93016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uk-UA" sz="2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Как</a:t>
            </a:r>
            <a:r>
              <a:rPr lang="uk-UA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и для кого </a:t>
            </a:r>
            <a:r>
              <a:rPr lang="uk-UA" sz="2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работает</a:t>
            </a:r>
            <a:r>
              <a:rPr lang="uk-UA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платформа?</a:t>
            </a:r>
            <a:r>
              <a:rPr lang="uk-UA" sz="2400" dirty="0">
                <a:latin typeface="Corbel" panose="020B0503020204020204" pitchFamily="34" charset="0"/>
              </a:rPr>
              <a:t/>
            </a:r>
            <a:br>
              <a:rPr lang="uk-UA" sz="2400" dirty="0">
                <a:latin typeface="Corbel" panose="020B0503020204020204" pitchFamily="34" charset="0"/>
              </a:rPr>
            </a:br>
            <a:r>
              <a:rPr lang="uk-UA" sz="2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Где</a:t>
            </a:r>
            <a:r>
              <a:rPr lang="uk-UA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уже </a:t>
            </a:r>
            <a:r>
              <a:rPr lang="uk-UA" sz="2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интегрирован</a:t>
            </a:r>
            <a:r>
              <a:rPr lang="uk-UA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Masterpass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?</a:t>
            </a:r>
            <a:r>
              <a:rPr lang="en-US" sz="2400" dirty="0">
                <a:solidFill>
                  <a:srgbClr val="2C363F"/>
                </a:solidFill>
                <a:latin typeface="Corbel" panose="020B0503020204020204" pitchFamily="34" charset="0"/>
              </a:rPr>
              <a:t/>
            </a:r>
            <a:br>
              <a:rPr lang="en-US" sz="2400" dirty="0">
                <a:solidFill>
                  <a:srgbClr val="2C363F"/>
                </a:solidFill>
                <a:latin typeface="Corbel" panose="020B0503020204020204" pitchFamily="34" charset="0"/>
              </a:rPr>
            </a:br>
            <a:r>
              <a:rPr lang="uk-UA" sz="2400" dirty="0" err="1">
                <a:latin typeface="Corbel" panose="020B0503020204020204" pitchFamily="34" charset="0"/>
              </a:rPr>
              <a:t>Как</a:t>
            </a:r>
            <a:r>
              <a:rPr lang="uk-UA" sz="2400" dirty="0">
                <a:latin typeface="Corbel" panose="020B0503020204020204" pitchFamily="34" charset="0"/>
              </a:rPr>
              <a:t> </a:t>
            </a:r>
            <a:r>
              <a:rPr lang="uk-UA" sz="2400" dirty="0" err="1">
                <a:latin typeface="Corbel" panose="020B0503020204020204" pitchFamily="34" charset="0"/>
              </a:rPr>
              <a:t>обеспечивается</a:t>
            </a:r>
            <a:r>
              <a:rPr lang="uk-UA" sz="2400" dirty="0">
                <a:latin typeface="Corbel" panose="020B0503020204020204" pitchFamily="34" charset="0"/>
              </a:rPr>
              <a:t> </a:t>
            </a:r>
            <a:r>
              <a:rPr lang="uk-UA" sz="2400" dirty="0" err="1">
                <a:latin typeface="Corbel" panose="020B0503020204020204" pitchFamily="34" charset="0"/>
              </a:rPr>
              <a:t>защита</a:t>
            </a:r>
            <a:r>
              <a:rPr lang="uk-UA" sz="2400" dirty="0">
                <a:latin typeface="Corbel" panose="020B0503020204020204" pitchFamily="34" charset="0"/>
              </a:rPr>
              <a:t> </a:t>
            </a:r>
            <a:r>
              <a:rPr lang="uk-UA" sz="2400" dirty="0" err="1">
                <a:latin typeface="Corbel" panose="020B0503020204020204" pitchFamily="34" charset="0"/>
              </a:rPr>
              <a:t>данных</a:t>
            </a:r>
            <a:r>
              <a:rPr lang="uk-UA" sz="2400" dirty="0">
                <a:latin typeface="Corbel" panose="020B0503020204020204" pitchFamily="34" charset="0"/>
              </a:rPr>
              <a:t> и </a:t>
            </a:r>
            <a:r>
              <a:rPr lang="uk-UA" sz="2400" dirty="0" err="1">
                <a:latin typeface="Corbel" panose="020B0503020204020204" pitchFamily="34" charset="0"/>
              </a:rPr>
              <a:t>безопасность</a:t>
            </a:r>
            <a:r>
              <a:rPr lang="uk-UA" sz="2400" dirty="0">
                <a:latin typeface="Corbel" panose="020B0503020204020204" pitchFamily="34" charset="0"/>
              </a:rPr>
              <a:t> </a:t>
            </a:r>
            <a:r>
              <a:rPr lang="uk-UA" sz="2400" dirty="0" err="1">
                <a:latin typeface="Corbel" panose="020B0503020204020204" pitchFamily="34" charset="0"/>
              </a:rPr>
              <a:t>транзакций</a:t>
            </a:r>
            <a:r>
              <a:rPr lang="uk-UA" sz="2400" dirty="0">
                <a:latin typeface="Corbel" panose="020B0503020204020204" pitchFamily="34" charset="0"/>
              </a:rPr>
              <a:t>?</a:t>
            </a:r>
            <a:r>
              <a:rPr lang="uk-UA" sz="2400" dirty="0">
                <a:solidFill>
                  <a:srgbClr val="CED3DC"/>
                </a:solidFill>
                <a:latin typeface="Corbel" panose="020B0503020204020204" pitchFamily="34" charset="0"/>
              </a:rPr>
              <a:t/>
            </a:r>
            <a:br>
              <a:rPr lang="uk-UA" sz="2400" dirty="0">
                <a:solidFill>
                  <a:srgbClr val="CED3DC"/>
                </a:solidFill>
                <a:latin typeface="Corbel" panose="020B0503020204020204" pitchFamily="34" charset="0"/>
              </a:rPr>
            </a:br>
            <a:r>
              <a:rPr lang="uk-UA" sz="2400" dirty="0" err="1">
                <a:solidFill>
                  <a:srgbClr val="F47A66"/>
                </a:solidFill>
                <a:latin typeface="Corbel" panose="020B0503020204020204" pitchFamily="34" charset="0"/>
              </a:rPr>
              <a:t>Стоимость</a:t>
            </a:r>
            <a:r>
              <a:rPr lang="uk-UA" sz="2400" dirty="0">
                <a:solidFill>
                  <a:srgbClr val="F47A66"/>
                </a:solidFill>
                <a:latin typeface="Corbel" panose="020B0503020204020204" pitchFamily="34" charset="0"/>
              </a:rPr>
              <a:t> </a:t>
            </a:r>
            <a:r>
              <a:rPr lang="uk-UA" sz="2400" dirty="0" err="1">
                <a:solidFill>
                  <a:srgbClr val="F47A66"/>
                </a:solidFill>
                <a:latin typeface="Corbel" panose="020B0503020204020204" pitchFamily="34" charset="0"/>
              </a:rPr>
              <a:t>подключения</a:t>
            </a:r>
            <a:r>
              <a:rPr lang="uk-UA" sz="2400" dirty="0">
                <a:solidFill>
                  <a:srgbClr val="F47A66"/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rgbClr val="F47A66"/>
                </a:solidFill>
                <a:latin typeface="Corbel" panose="020B0503020204020204" pitchFamily="34" charset="0"/>
              </a:rPr>
              <a:t>Masterpass</a:t>
            </a:r>
            <a:r>
              <a:rPr lang="en-US" sz="2400" dirty="0">
                <a:solidFill>
                  <a:srgbClr val="F47A66"/>
                </a:solidFill>
                <a:latin typeface="Corbel" panose="020B0503020204020204" pitchFamily="34" charset="0"/>
              </a:rPr>
              <a:t> </a:t>
            </a:r>
            <a:r>
              <a:rPr lang="ru-RU" sz="2400" dirty="0">
                <a:solidFill>
                  <a:srgbClr val="F47A66"/>
                </a:solidFill>
                <a:latin typeface="Corbel" panose="020B0503020204020204" pitchFamily="34" charset="0"/>
              </a:rPr>
              <a:t>и как его подключить</a:t>
            </a:r>
            <a:r>
              <a:rPr lang="uk-UA" sz="2400" dirty="0" smtClean="0">
                <a:solidFill>
                  <a:srgbClr val="F47A66"/>
                </a:solidFill>
                <a:latin typeface="Corbel" panose="020B0503020204020204" pitchFamily="34" charset="0"/>
              </a:rPr>
              <a:t>?</a:t>
            </a:r>
            <a:endParaRPr lang="ru-RU" sz="2400" dirty="0">
              <a:solidFill>
                <a:srgbClr val="F47A66"/>
              </a:solidFill>
              <a:latin typeface="Corbel" panose="020B0503020204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439917" y="3032234"/>
            <a:ext cx="252249" cy="0"/>
          </a:xfrm>
          <a:prstGeom prst="line">
            <a:avLst/>
          </a:prstGeom>
          <a:ln w="28575">
            <a:solidFill>
              <a:srgbClr val="CED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439917" y="3762704"/>
            <a:ext cx="252249" cy="0"/>
          </a:xfrm>
          <a:prstGeom prst="line">
            <a:avLst/>
          </a:prstGeom>
          <a:ln w="28575">
            <a:solidFill>
              <a:srgbClr val="CED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439917" y="4493173"/>
            <a:ext cx="252249" cy="0"/>
          </a:xfrm>
          <a:prstGeom prst="line">
            <a:avLst/>
          </a:prstGeom>
          <a:ln w="28575">
            <a:solidFill>
              <a:srgbClr val="CED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39917" y="5234152"/>
            <a:ext cx="252249" cy="0"/>
          </a:xfrm>
          <a:prstGeom prst="line">
            <a:avLst/>
          </a:prstGeom>
          <a:ln w="28575">
            <a:solidFill>
              <a:srgbClr val="F47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450427" y="2312277"/>
            <a:ext cx="252249" cy="0"/>
          </a:xfrm>
          <a:prstGeom prst="line">
            <a:avLst/>
          </a:prstGeom>
          <a:ln w="28575">
            <a:solidFill>
              <a:srgbClr val="CED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150883" y="3767957"/>
            <a:ext cx="536028" cy="0"/>
          </a:xfrm>
          <a:prstGeom prst="line">
            <a:avLst/>
          </a:prstGeom>
          <a:ln w="28575">
            <a:solidFill>
              <a:srgbClr val="F15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45042" y="4972252"/>
            <a:ext cx="9203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>
                <a:solidFill>
                  <a:srgbClr val="F47A66"/>
                </a:solidFill>
                <a:latin typeface="Corbel" panose="020B0503020204020204" pitchFamily="34" charset="0"/>
              </a:rPr>
              <a:t>Преимущества</a:t>
            </a:r>
            <a:r>
              <a:rPr lang="uk-UA" sz="2400" dirty="0">
                <a:solidFill>
                  <a:srgbClr val="F47A66"/>
                </a:solidFill>
                <a:latin typeface="Corbel" panose="020B0503020204020204" pitchFamily="34" charset="0"/>
              </a:rPr>
              <a:t> для </a:t>
            </a:r>
            <a:r>
              <a:rPr lang="uk-UA" sz="2400" dirty="0" err="1">
                <a:solidFill>
                  <a:srgbClr val="F47A66"/>
                </a:solidFill>
                <a:latin typeface="Corbel" panose="020B0503020204020204" pitchFamily="34" charset="0"/>
              </a:rPr>
              <a:t>провайдеров</a:t>
            </a:r>
            <a:r>
              <a:rPr lang="uk-UA" sz="2400" dirty="0">
                <a:solidFill>
                  <a:srgbClr val="F47A66"/>
                </a:solidFill>
                <a:latin typeface="Corbel" panose="020B0503020204020204" pitchFamily="34" charset="0"/>
              </a:rPr>
              <a:t> и </a:t>
            </a:r>
            <a:r>
              <a:rPr lang="uk-UA" sz="2400" dirty="0" err="1">
                <a:solidFill>
                  <a:srgbClr val="F47A66"/>
                </a:solidFill>
                <a:latin typeface="Corbel" panose="020B0503020204020204" pitchFamily="34" charset="0"/>
              </a:rPr>
              <a:t>абонентов</a:t>
            </a:r>
            <a:r>
              <a:rPr lang="uk-UA" sz="2400" dirty="0">
                <a:solidFill>
                  <a:srgbClr val="F47A66"/>
                </a:solidFill>
                <a:latin typeface="Corbel" panose="020B0503020204020204" pitchFamily="34" charset="0"/>
              </a:rPr>
              <a:t> – на </a:t>
            </a:r>
            <a:r>
              <a:rPr lang="uk-UA" sz="2400" dirty="0" err="1">
                <a:solidFill>
                  <a:srgbClr val="F47A66"/>
                </a:solidFill>
                <a:latin typeface="Corbel" panose="020B0503020204020204" pitchFamily="34" charset="0"/>
              </a:rPr>
              <a:t>примере</a:t>
            </a:r>
            <a:r>
              <a:rPr lang="uk-UA" sz="2400" dirty="0">
                <a:solidFill>
                  <a:srgbClr val="F47A66"/>
                </a:solidFill>
                <a:latin typeface="Corbel" panose="020B0503020204020204" pitchFamily="34" charset="0"/>
              </a:rPr>
              <a:t> </a:t>
            </a:r>
            <a:r>
              <a:rPr lang="uk-UA" sz="2400" dirty="0" err="1">
                <a:solidFill>
                  <a:srgbClr val="F47A66"/>
                </a:solidFill>
                <a:latin typeface="Corbel" panose="020B0503020204020204" pitchFamily="34" charset="0"/>
              </a:rPr>
              <a:t>бизнес</a:t>
            </a:r>
            <a:r>
              <a:rPr lang="en-US" sz="2400" dirty="0">
                <a:solidFill>
                  <a:srgbClr val="F47A66"/>
                </a:solidFill>
                <a:latin typeface="Corbel" panose="020B0503020204020204" pitchFamily="34" charset="0"/>
              </a:rPr>
              <a:t> </a:t>
            </a:r>
            <a:r>
              <a:rPr lang="uk-UA" sz="2400" dirty="0" err="1">
                <a:solidFill>
                  <a:srgbClr val="F47A66"/>
                </a:solidFill>
                <a:latin typeface="Corbel" panose="020B0503020204020204" pitchFamily="34" charset="0"/>
              </a:rPr>
              <a:t>кейсов</a:t>
            </a:r>
            <a:r>
              <a:rPr lang="uk-UA" sz="2400" dirty="0" smtClean="0">
                <a:solidFill>
                  <a:srgbClr val="F47A66"/>
                </a:solidFill>
                <a:latin typeface="Corbel" panose="020B0503020204020204" pitchFamily="34" charset="0"/>
              </a:rPr>
              <a:t>?</a:t>
            </a:r>
            <a:endParaRPr lang="ru-RU" sz="2400" dirty="0">
              <a:solidFill>
                <a:srgbClr val="F47A66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64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345324" y="4204138"/>
            <a:ext cx="10008476" cy="578069"/>
          </a:xfrm>
          <a:prstGeom prst="roundRect">
            <a:avLst/>
          </a:prstGeom>
          <a:solidFill>
            <a:schemeClr val="bg1"/>
          </a:solidFill>
          <a:ln>
            <a:solidFill>
              <a:srgbClr val="CED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err="1">
                <a:solidFill>
                  <a:srgbClr val="2C363F"/>
                </a:solidFill>
                <a:latin typeface="Corbel" panose="020B0503020204020204" pitchFamily="34" charset="0"/>
              </a:rPr>
              <a:t>Темы</a:t>
            </a:r>
            <a:r>
              <a:rPr lang="uk-UA" b="1" dirty="0">
                <a:solidFill>
                  <a:srgbClr val="2C363F"/>
                </a:solidFill>
                <a:latin typeface="Corbel" panose="020B0503020204020204" pitchFamily="34" charset="0"/>
              </a:rPr>
              <a:t> </a:t>
            </a:r>
            <a:r>
              <a:rPr lang="uk-UA" b="1" dirty="0" err="1">
                <a:solidFill>
                  <a:srgbClr val="2C363F"/>
                </a:solidFill>
                <a:latin typeface="Corbel" panose="020B0503020204020204" pitchFamily="34" charset="0"/>
              </a:rPr>
              <a:t>обсуждения</a:t>
            </a:r>
            <a:endParaRPr lang="ru-RU" b="1" dirty="0">
              <a:solidFill>
                <a:srgbClr val="2C363F"/>
              </a:solidFill>
              <a:latin typeface="Corbel" panose="020B05030202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07778" y="1807976"/>
            <a:ext cx="93016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uk-UA" sz="2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Как</a:t>
            </a:r>
            <a:r>
              <a:rPr lang="uk-UA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и для кого </a:t>
            </a:r>
            <a:r>
              <a:rPr lang="uk-UA" sz="2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работает</a:t>
            </a:r>
            <a:r>
              <a:rPr lang="uk-UA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платформа?</a:t>
            </a:r>
            <a:r>
              <a:rPr lang="uk-UA" sz="2400" dirty="0">
                <a:latin typeface="Corbel" panose="020B0503020204020204" pitchFamily="34" charset="0"/>
              </a:rPr>
              <a:t/>
            </a:r>
            <a:br>
              <a:rPr lang="uk-UA" sz="2400" dirty="0">
                <a:latin typeface="Corbel" panose="020B0503020204020204" pitchFamily="34" charset="0"/>
              </a:rPr>
            </a:br>
            <a:r>
              <a:rPr lang="uk-UA" sz="2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Где</a:t>
            </a:r>
            <a:r>
              <a:rPr lang="uk-UA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уже </a:t>
            </a:r>
            <a:r>
              <a:rPr lang="uk-UA" sz="2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интегрирован</a:t>
            </a:r>
            <a:r>
              <a:rPr lang="uk-UA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Masterpass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?</a:t>
            </a:r>
            <a:r>
              <a:rPr lang="en-US" sz="2400" dirty="0">
                <a:solidFill>
                  <a:srgbClr val="2C363F"/>
                </a:solidFill>
                <a:latin typeface="Corbel" panose="020B0503020204020204" pitchFamily="34" charset="0"/>
              </a:rPr>
              <a:t/>
            </a:r>
            <a:br>
              <a:rPr lang="en-US" sz="2400" dirty="0">
                <a:solidFill>
                  <a:srgbClr val="2C363F"/>
                </a:solidFill>
                <a:latin typeface="Corbel" panose="020B0503020204020204" pitchFamily="34" charset="0"/>
              </a:rPr>
            </a:br>
            <a:r>
              <a:rPr lang="uk-UA" sz="2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Как</a:t>
            </a:r>
            <a:r>
              <a:rPr lang="uk-UA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uk-UA" sz="2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обеспечивается</a:t>
            </a:r>
            <a:r>
              <a:rPr lang="uk-UA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uk-UA" sz="2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защита</a:t>
            </a:r>
            <a:r>
              <a:rPr lang="uk-UA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uk-UA" sz="2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данных</a:t>
            </a:r>
            <a:r>
              <a:rPr lang="uk-UA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и </a:t>
            </a:r>
            <a:r>
              <a:rPr lang="uk-UA" sz="2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безопасность</a:t>
            </a:r>
            <a:r>
              <a:rPr lang="uk-UA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uk-UA" sz="2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транзакций</a:t>
            </a:r>
            <a:r>
              <a:rPr lang="uk-UA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?</a:t>
            </a:r>
            <a:r>
              <a:rPr lang="uk-UA" sz="2400" dirty="0">
                <a:solidFill>
                  <a:srgbClr val="CED3DC"/>
                </a:solidFill>
                <a:latin typeface="Corbel" panose="020B0503020204020204" pitchFamily="34" charset="0"/>
              </a:rPr>
              <a:t/>
            </a:r>
            <a:br>
              <a:rPr lang="uk-UA" sz="2400" dirty="0">
                <a:solidFill>
                  <a:srgbClr val="CED3DC"/>
                </a:solidFill>
                <a:latin typeface="Corbel" panose="020B0503020204020204" pitchFamily="34" charset="0"/>
              </a:rPr>
            </a:br>
            <a:r>
              <a:rPr lang="uk-UA" sz="2400" dirty="0" err="1">
                <a:latin typeface="Corbel" panose="020B0503020204020204" pitchFamily="34" charset="0"/>
              </a:rPr>
              <a:t>Стоимость</a:t>
            </a:r>
            <a:r>
              <a:rPr lang="uk-UA" sz="2400" dirty="0">
                <a:latin typeface="Corbel" panose="020B0503020204020204" pitchFamily="34" charset="0"/>
              </a:rPr>
              <a:t> </a:t>
            </a:r>
            <a:r>
              <a:rPr lang="uk-UA" sz="2400" dirty="0" err="1">
                <a:latin typeface="Corbel" panose="020B0503020204020204" pitchFamily="34" charset="0"/>
              </a:rPr>
              <a:t>подключения</a:t>
            </a:r>
            <a:r>
              <a:rPr lang="uk-UA" sz="2400" dirty="0">
                <a:latin typeface="Corbel" panose="020B0503020204020204" pitchFamily="34" charset="0"/>
              </a:rPr>
              <a:t> </a:t>
            </a:r>
            <a:r>
              <a:rPr lang="en-US" sz="2400" dirty="0" err="1">
                <a:latin typeface="Corbel" panose="020B0503020204020204" pitchFamily="34" charset="0"/>
              </a:rPr>
              <a:t>Masterpass</a:t>
            </a:r>
            <a:r>
              <a:rPr lang="en-US" sz="2400" dirty="0">
                <a:latin typeface="Corbel" panose="020B0503020204020204" pitchFamily="34" charset="0"/>
              </a:rPr>
              <a:t> </a:t>
            </a:r>
            <a:r>
              <a:rPr lang="ru-RU" sz="2400" dirty="0">
                <a:latin typeface="Corbel" panose="020B0503020204020204" pitchFamily="34" charset="0"/>
              </a:rPr>
              <a:t>и как его подключить</a:t>
            </a:r>
            <a:r>
              <a:rPr lang="uk-UA" sz="2400" dirty="0" smtClean="0">
                <a:latin typeface="Corbel" panose="020B0503020204020204" pitchFamily="34" charset="0"/>
              </a:rPr>
              <a:t>?</a:t>
            </a:r>
            <a:endParaRPr lang="ru-RU" sz="2400" dirty="0">
              <a:solidFill>
                <a:srgbClr val="CED3DC"/>
              </a:solidFill>
              <a:latin typeface="Corbel" panose="020B0503020204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439917" y="3032234"/>
            <a:ext cx="252249" cy="0"/>
          </a:xfrm>
          <a:prstGeom prst="line">
            <a:avLst/>
          </a:prstGeom>
          <a:ln w="28575">
            <a:solidFill>
              <a:srgbClr val="CED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439917" y="3762704"/>
            <a:ext cx="252249" cy="0"/>
          </a:xfrm>
          <a:prstGeom prst="line">
            <a:avLst/>
          </a:prstGeom>
          <a:ln w="28575">
            <a:solidFill>
              <a:srgbClr val="CED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439917" y="4493173"/>
            <a:ext cx="252249" cy="0"/>
          </a:xfrm>
          <a:prstGeom prst="line">
            <a:avLst/>
          </a:prstGeom>
          <a:ln w="28575">
            <a:solidFill>
              <a:srgbClr val="CED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39917" y="5234152"/>
            <a:ext cx="252249" cy="0"/>
          </a:xfrm>
          <a:prstGeom prst="line">
            <a:avLst/>
          </a:prstGeom>
          <a:ln w="28575">
            <a:solidFill>
              <a:srgbClr val="F47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450427" y="2312277"/>
            <a:ext cx="252249" cy="0"/>
          </a:xfrm>
          <a:prstGeom prst="line">
            <a:avLst/>
          </a:prstGeom>
          <a:ln w="28575">
            <a:solidFill>
              <a:srgbClr val="CED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150883" y="4498427"/>
            <a:ext cx="536028" cy="0"/>
          </a:xfrm>
          <a:prstGeom prst="line">
            <a:avLst/>
          </a:prstGeom>
          <a:ln w="28575">
            <a:solidFill>
              <a:srgbClr val="F15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45042" y="4972252"/>
            <a:ext cx="9203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>
                <a:solidFill>
                  <a:srgbClr val="F47A66"/>
                </a:solidFill>
                <a:latin typeface="Corbel" panose="020B0503020204020204" pitchFamily="34" charset="0"/>
              </a:rPr>
              <a:t>Преимущества</a:t>
            </a:r>
            <a:r>
              <a:rPr lang="uk-UA" sz="2400" dirty="0">
                <a:solidFill>
                  <a:srgbClr val="F47A66"/>
                </a:solidFill>
                <a:latin typeface="Corbel" panose="020B0503020204020204" pitchFamily="34" charset="0"/>
              </a:rPr>
              <a:t> для </a:t>
            </a:r>
            <a:r>
              <a:rPr lang="uk-UA" sz="2400" dirty="0" err="1">
                <a:solidFill>
                  <a:srgbClr val="F47A66"/>
                </a:solidFill>
                <a:latin typeface="Corbel" panose="020B0503020204020204" pitchFamily="34" charset="0"/>
              </a:rPr>
              <a:t>провайдеров</a:t>
            </a:r>
            <a:r>
              <a:rPr lang="uk-UA" sz="2400" dirty="0">
                <a:solidFill>
                  <a:srgbClr val="F47A66"/>
                </a:solidFill>
                <a:latin typeface="Corbel" panose="020B0503020204020204" pitchFamily="34" charset="0"/>
              </a:rPr>
              <a:t> и </a:t>
            </a:r>
            <a:r>
              <a:rPr lang="uk-UA" sz="2400" dirty="0" err="1">
                <a:solidFill>
                  <a:srgbClr val="F47A66"/>
                </a:solidFill>
                <a:latin typeface="Corbel" panose="020B0503020204020204" pitchFamily="34" charset="0"/>
              </a:rPr>
              <a:t>абонентов</a:t>
            </a:r>
            <a:r>
              <a:rPr lang="uk-UA" sz="2400" dirty="0">
                <a:solidFill>
                  <a:srgbClr val="F47A66"/>
                </a:solidFill>
                <a:latin typeface="Corbel" panose="020B0503020204020204" pitchFamily="34" charset="0"/>
              </a:rPr>
              <a:t> – на </a:t>
            </a:r>
            <a:r>
              <a:rPr lang="uk-UA" sz="2400" dirty="0" err="1">
                <a:solidFill>
                  <a:srgbClr val="F47A66"/>
                </a:solidFill>
                <a:latin typeface="Corbel" panose="020B0503020204020204" pitchFamily="34" charset="0"/>
              </a:rPr>
              <a:t>примере</a:t>
            </a:r>
            <a:r>
              <a:rPr lang="uk-UA" sz="2400" dirty="0">
                <a:solidFill>
                  <a:srgbClr val="F47A66"/>
                </a:solidFill>
                <a:latin typeface="Corbel" panose="020B0503020204020204" pitchFamily="34" charset="0"/>
              </a:rPr>
              <a:t> </a:t>
            </a:r>
            <a:r>
              <a:rPr lang="uk-UA" sz="2400" dirty="0" err="1">
                <a:solidFill>
                  <a:srgbClr val="F47A66"/>
                </a:solidFill>
                <a:latin typeface="Corbel" panose="020B0503020204020204" pitchFamily="34" charset="0"/>
              </a:rPr>
              <a:t>бизнес</a:t>
            </a:r>
            <a:r>
              <a:rPr lang="en-US" sz="2400" dirty="0">
                <a:solidFill>
                  <a:srgbClr val="F47A66"/>
                </a:solidFill>
                <a:latin typeface="Corbel" panose="020B0503020204020204" pitchFamily="34" charset="0"/>
              </a:rPr>
              <a:t> </a:t>
            </a:r>
            <a:r>
              <a:rPr lang="uk-UA" sz="2400" dirty="0" err="1">
                <a:solidFill>
                  <a:srgbClr val="F47A66"/>
                </a:solidFill>
                <a:latin typeface="Corbel" panose="020B0503020204020204" pitchFamily="34" charset="0"/>
              </a:rPr>
              <a:t>кейсов</a:t>
            </a:r>
            <a:r>
              <a:rPr lang="uk-UA" sz="2400" dirty="0" smtClean="0">
                <a:solidFill>
                  <a:srgbClr val="F47A66"/>
                </a:solidFill>
                <a:latin typeface="Corbel" panose="020B0503020204020204" pitchFamily="34" charset="0"/>
              </a:rPr>
              <a:t>?</a:t>
            </a:r>
            <a:endParaRPr lang="ru-RU" sz="2400" dirty="0">
              <a:solidFill>
                <a:srgbClr val="F47A66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24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387365" y="4934608"/>
            <a:ext cx="10008476" cy="868642"/>
          </a:xfrm>
          <a:prstGeom prst="roundRect">
            <a:avLst/>
          </a:prstGeom>
          <a:solidFill>
            <a:schemeClr val="bg1"/>
          </a:solidFill>
          <a:ln>
            <a:solidFill>
              <a:srgbClr val="CED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err="1">
                <a:solidFill>
                  <a:srgbClr val="2C363F"/>
                </a:solidFill>
                <a:latin typeface="Corbel" panose="020B0503020204020204" pitchFamily="34" charset="0"/>
              </a:rPr>
              <a:t>Темы</a:t>
            </a:r>
            <a:r>
              <a:rPr lang="uk-UA" b="1" dirty="0">
                <a:solidFill>
                  <a:srgbClr val="2C363F"/>
                </a:solidFill>
                <a:latin typeface="Corbel" panose="020B0503020204020204" pitchFamily="34" charset="0"/>
              </a:rPr>
              <a:t> </a:t>
            </a:r>
            <a:r>
              <a:rPr lang="uk-UA" b="1" dirty="0" err="1">
                <a:solidFill>
                  <a:srgbClr val="2C363F"/>
                </a:solidFill>
                <a:latin typeface="Corbel" panose="020B0503020204020204" pitchFamily="34" charset="0"/>
              </a:rPr>
              <a:t>обсуждения</a:t>
            </a:r>
            <a:endParaRPr lang="ru-RU" b="1" dirty="0">
              <a:solidFill>
                <a:srgbClr val="2C363F"/>
              </a:solidFill>
              <a:latin typeface="Corbel" panose="020B05030202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07778" y="1807976"/>
            <a:ext cx="93016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uk-UA" sz="2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Как</a:t>
            </a:r>
            <a:r>
              <a:rPr lang="uk-UA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и для кого </a:t>
            </a:r>
            <a:r>
              <a:rPr lang="uk-UA" sz="2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работает</a:t>
            </a:r>
            <a:r>
              <a:rPr lang="uk-UA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платформа?</a:t>
            </a:r>
            <a:r>
              <a:rPr lang="uk-UA" sz="2400" dirty="0">
                <a:latin typeface="Corbel" panose="020B0503020204020204" pitchFamily="34" charset="0"/>
              </a:rPr>
              <a:t/>
            </a:r>
            <a:br>
              <a:rPr lang="uk-UA" sz="2400" dirty="0">
                <a:latin typeface="Corbel" panose="020B0503020204020204" pitchFamily="34" charset="0"/>
              </a:rPr>
            </a:br>
            <a:r>
              <a:rPr lang="uk-UA" sz="2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Где</a:t>
            </a:r>
            <a:r>
              <a:rPr lang="uk-UA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уже </a:t>
            </a:r>
            <a:r>
              <a:rPr lang="uk-UA" sz="2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интегрирован</a:t>
            </a:r>
            <a:r>
              <a:rPr lang="uk-UA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Masterpass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?</a:t>
            </a:r>
            <a:r>
              <a:rPr lang="en-US" sz="2400" dirty="0">
                <a:solidFill>
                  <a:srgbClr val="2C363F"/>
                </a:solidFill>
                <a:latin typeface="Corbel" panose="020B0503020204020204" pitchFamily="34" charset="0"/>
              </a:rPr>
              <a:t/>
            </a:r>
            <a:br>
              <a:rPr lang="en-US" sz="2400" dirty="0">
                <a:solidFill>
                  <a:srgbClr val="2C363F"/>
                </a:solidFill>
                <a:latin typeface="Corbel" panose="020B0503020204020204" pitchFamily="34" charset="0"/>
              </a:rPr>
            </a:br>
            <a:r>
              <a:rPr lang="uk-UA" sz="2400" dirty="0" err="1">
                <a:solidFill>
                  <a:schemeClr val="bg2"/>
                </a:solidFill>
                <a:latin typeface="Corbel" panose="020B0503020204020204" pitchFamily="34" charset="0"/>
              </a:rPr>
              <a:t>Как</a:t>
            </a:r>
            <a:r>
              <a:rPr lang="uk-UA" sz="2400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uk-UA" sz="2400" dirty="0" err="1">
                <a:solidFill>
                  <a:schemeClr val="bg2"/>
                </a:solidFill>
                <a:latin typeface="Corbel" panose="020B0503020204020204" pitchFamily="34" charset="0"/>
              </a:rPr>
              <a:t>обеспечивается</a:t>
            </a:r>
            <a:r>
              <a:rPr lang="uk-UA" sz="2400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uk-UA" sz="2400" dirty="0" err="1">
                <a:solidFill>
                  <a:schemeClr val="bg2"/>
                </a:solidFill>
                <a:latin typeface="Corbel" panose="020B0503020204020204" pitchFamily="34" charset="0"/>
              </a:rPr>
              <a:t>защита</a:t>
            </a:r>
            <a:r>
              <a:rPr lang="uk-UA" sz="2400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uk-UA" sz="2400" dirty="0" err="1">
                <a:solidFill>
                  <a:schemeClr val="bg2"/>
                </a:solidFill>
                <a:latin typeface="Corbel" panose="020B0503020204020204" pitchFamily="34" charset="0"/>
              </a:rPr>
              <a:t>данных</a:t>
            </a:r>
            <a:r>
              <a:rPr lang="uk-UA" sz="2400" dirty="0">
                <a:solidFill>
                  <a:schemeClr val="bg2"/>
                </a:solidFill>
                <a:latin typeface="Corbel" panose="020B0503020204020204" pitchFamily="34" charset="0"/>
              </a:rPr>
              <a:t> и </a:t>
            </a:r>
            <a:r>
              <a:rPr lang="uk-UA" sz="2400" dirty="0" err="1">
                <a:solidFill>
                  <a:schemeClr val="bg2"/>
                </a:solidFill>
                <a:latin typeface="Corbel" panose="020B0503020204020204" pitchFamily="34" charset="0"/>
              </a:rPr>
              <a:t>безопасность</a:t>
            </a:r>
            <a:r>
              <a:rPr lang="uk-UA" sz="2400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uk-UA" sz="2400" dirty="0" err="1">
                <a:solidFill>
                  <a:schemeClr val="bg2"/>
                </a:solidFill>
                <a:latin typeface="Corbel" panose="020B0503020204020204" pitchFamily="34" charset="0"/>
              </a:rPr>
              <a:t>транзакций</a:t>
            </a:r>
            <a:r>
              <a:rPr lang="uk-UA" sz="2400" dirty="0">
                <a:solidFill>
                  <a:schemeClr val="bg2"/>
                </a:solidFill>
                <a:latin typeface="Corbel" panose="020B0503020204020204" pitchFamily="34" charset="0"/>
              </a:rPr>
              <a:t>?</a:t>
            </a:r>
            <a:r>
              <a:rPr lang="uk-UA" sz="2400" dirty="0">
                <a:solidFill>
                  <a:srgbClr val="CED3DC"/>
                </a:solidFill>
                <a:latin typeface="Corbel" panose="020B0503020204020204" pitchFamily="34" charset="0"/>
              </a:rPr>
              <a:t/>
            </a:r>
            <a:br>
              <a:rPr lang="uk-UA" sz="2400" dirty="0">
                <a:solidFill>
                  <a:srgbClr val="CED3DC"/>
                </a:solidFill>
                <a:latin typeface="Corbel" panose="020B0503020204020204" pitchFamily="34" charset="0"/>
              </a:rPr>
            </a:br>
            <a:r>
              <a:rPr lang="uk-UA" sz="2400" dirty="0" err="1">
                <a:solidFill>
                  <a:srgbClr val="F47A66"/>
                </a:solidFill>
                <a:latin typeface="Corbel" panose="020B0503020204020204" pitchFamily="34" charset="0"/>
              </a:rPr>
              <a:t>Стоимость</a:t>
            </a:r>
            <a:r>
              <a:rPr lang="uk-UA" sz="2400" dirty="0">
                <a:solidFill>
                  <a:srgbClr val="F47A66"/>
                </a:solidFill>
                <a:latin typeface="Corbel" panose="020B0503020204020204" pitchFamily="34" charset="0"/>
              </a:rPr>
              <a:t> </a:t>
            </a:r>
            <a:r>
              <a:rPr lang="uk-UA" sz="2400" dirty="0" err="1">
                <a:solidFill>
                  <a:srgbClr val="F47A66"/>
                </a:solidFill>
                <a:latin typeface="Corbel" panose="020B0503020204020204" pitchFamily="34" charset="0"/>
              </a:rPr>
              <a:t>подключения</a:t>
            </a:r>
            <a:r>
              <a:rPr lang="uk-UA" sz="2400" dirty="0">
                <a:solidFill>
                  <a:srgbClr val="F47A66"/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rgbClr val="F47A66"/>
                </a:solidFill>
                <a:latin typeface="Corbel" panose="020B0503020204020204" pitchFamily="34" charset="0"/>
              </a:rPr>
              <a:t>Masterpass</a:t>
            </a:r>
            <a:r>
              <a:rPr lang="en-US" sz="2400" dirty="0">
                <a:solidFill>
                  <a:srgbClr val="F47A66"/>
                </a:solidFill>
                <a:latin typeface="Corbel" panose="020B0503020204020204" pitchFamily="34" charset="0"/>
              </a:rPr>
              <a:t> </a:t>
            </a:r>
            <a:r>
              <a:rPr lang="ru-RU" sz="2400" dirty="0">
                <a:solidFill>
                  <a:srgbClr val="F47A66"/>
                </a:solidFill>
                <a:latin typeface="Corbel" panose="020B0503020204020204" pitchFamily="34" charset="0"/>
              </a:rPr>
              <a:t>и как его подключить</a:t>
            </a:r>
            <a:r>
              <a:rPr lang="uk-UA" sz="2400" dirty="0" smtClean="0">
                <a:solidFill>
                  <a:srgbClr val="F47A66"/>
                </a:solidFill>
                <a:latin typeface="Corbel" panose="020B0503020204020204" pitchFamily="34" charset="0"/>
              </a:rPr>
              <a:t>?</a:t>
            </a:r>
            <a:endParaRPr lang="ru-RU" sz="2400" dirty="0">
              <a:solidFill>
                <a:srgbClr val="F47A66"/>
              </a:solidFill>
              <a:latin typeface="Corbel" panose="020B0503020204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439917" y="3032234"/>
            <a:ext cx="252249" cy="0"/>
          </a:xfrm>
          <a:prstGeom prst="line">
            <a:avLst/>
          </a:prstGeom>
          <a:ln w="28575">
            <a:solidFill>
              <a:srgbClr val="CED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439917" y="3762704"/>
            <a:ext cx="252249" cy="0"/>
          </a:xfrm>
          <a:prstGeom prst="line">
            <a:avLst/>
          </a:prstGeom>
          <a:ln w="28575">
            <a:solidFill>
              <a:srgbClr val="CED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439917" y="4493173"/>
            <a:ext cx="252249" cy="0"/>
          </a:xfrm>
          <a:prstGeom prst="line">
            <a:avLst/>
          </a:prstGeom>
          <a:ln w="28575">
            <a:solidFill>
              <a:srgbClr val="CED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39917" y="5234152"/>
            <a:ext cx="252249" cy="0"/>
          </a:xfrm>
          <a:prstGeom prst="line">
            <a:avLst/>
          </a:prstGeom>
          <a:ln w="28575">
            <a:solidFill>
              <a:srgbClr val="CED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450427" y="2312277"/>
            <a:ext cx="252249" cy="0"/>
          </a:xfrm>
          <a:prstGeom prst="line">
            <a:avLst/>
          </a:prstGeom>
          <a:ln w="28575">
            <a:solidFill>
              <a:srgbClr val="CED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192924" y="5240771"/>
            <a:ext cx="536028" cy="0"/>
          </a:xfrm>
          <a:prstGeom prst="line">
            <a:avLst/>
          </a:prstGeom>
          <a:ln w="28575">
            <a:solidFill>
              <a:srgbClr val="F15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845042" y="4972252"/>
            <a:ext cx="9203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>
                <a:latin typeface="Corbel" panose="020B0503020204020204" pitchFamily="34" charset="0"/>
              </a:rPr>
              <a:t>Преимущества</a:t>
            </a:r>
            <a:r>
              <a:rPr lang="uk-UA" sz="2400" dirty="0">
                <a:latin typeface="Corbel" panose="020B0503020204020204" pitchFamily="34" charset="0"/>
              </a:rPr>
              <a:t> для </a:t>
            </a:r>
            <a:r>
              <a:rPr lang="uk-UA" sz="2400" dirty="0" err="1">
                <a:latin typeface="Corbel" panose="020B0503020204020204" pitchFamily="34" charset="0"/>
              </a:rPr>
              <a:t>провайдеров</a:t>
            </a:r>
            <a:r>
              <a:rPr lang="uk-UA" sz="2400" dirty="0">
                <a:latin typeface="Corbel" panose="020B0503020204020204" pitchFamily="34" charset="0"/>
              </a:rPr>
              <a:t> и </a:t>
            </a:r>
            <a:r>
              <a:rPr lang="uk-UA" sz="2400" dirty="0" err="1">
                <a:latin typeface="Corbel" panose="020B0503020204020204" pitchFamily="34" charset="0"/>
              </a:rPr>
              <a:t>абонентов</a:t>
            </a:r>
            <a:r>
              <a:rPr lang="uk-UA" sz="2400" dirty="0">
                <a:latin typeface="Corbel" panose="020B0503020204020204" pitchFamily="34" charset="0"/>
              </a:rPr>
              <a:t> – на </a:t>
            </a:r>
            <a:r>
              <a:rPr lang="uk-UA" sz="2400" dirty="0" err="1">
                <a:latin typeface="Corbel" panose="020B0503020204020204" pitchFamily="34" charset="0"/>
              </a:rPr>
              <a:t>примере</a:t>
            </a:r>
            <a:r>
              <a:rPr lang="uk-UA" sz="2400" dirty="0">
                <a:latin typeface="Corbel" panose="020B0503020204020204" pitchFamily="34" charset="0"/>
              </a:rPr>
              <a:t> </a:t>
            </a:r>
            <a:r>
              <a:rPr lang="uk-UA" sz="2400" dirty="0" err="1">
                <a:latin typeface="Corbel" panose="020B0503020204020204" pitchFamily="34" charset="0"/>
              </a:rPr>
              <a:t>бизнес</a:t>
            </a:r>
            <a:r>
              <a:rPr lang="en-US" sz="2400" dirty="0">
                <a:latin typeface="Corbel" panose="020B0503020204020204" pitchFamily="34" charset="0"/>
              </a:rPr>
              <a:t> </a:t>
            </a:r>
            <a:r>
              <a:rPr lang="uk-UA" sz="2400" dirty="0" err="1">
                <a:latin typeface="Corbel" panose="020B0503020204020204" pitchFamily="34" charset="0"/>
              </a:rPr>
              <a:t>кейсов</a:t>
            </a:r>
            <a:r>
              <a:rPr lang="uk-UA" sz="2400" dirty="0" smtClean="0">
                <a:latin typeface="Corbel" panose="020B0503020204020204" pitchFamily="34" charset="0"/>
              </a:rPr>
              <a:t>?</a:t>
            </a:r>
            <a:endParaRPr lang="ru-RU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0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rgbClr val="CED3D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25631" y="1543792"/>
            <a:ext cx="11732821" cy="53142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rgbClr val="2C363F"/>
                </a:solidFill>
                <a:latin typeface="Corbel" panose="020B0503020204020204" pitchFamily="34" charset="0"/>
              </a:rPr>
              <a:t>Участники</a:t>
            </a:r>
            <a:endParaRPr lang="uk-UA" b="1" dirty="0">
              <a:solidFill>
                <a:srgbClr val="2C363F"/>
              </a:solidFill>
              <a:latin typeface="Corbel" panose="020B05030202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6" r="30689" b="25351"/>
          <a:stretch/>
        </p:blipFill>
        <p:spPr>
          <a:xfrm>
            <a:off x="7472470" y="1918037"/>
            <a:ext cx="1786542" cy="1841824"/>
          </a:xfrm>
          <a:prstGeom prst="ellipse">
            <a:avLst/>
          </a:prstGeom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54"/>
          <a:stretch/>
        </p:blipFill>
        <p:spPr>
          <a:xfrm>
            <a:off x="9770855" y="1935850"/>
            <a:ext cx="1789445" cy="1806199"/>
          </a:xfrm>
          <a:prstGeom prst="ellipse">
            <a:avLst/>
          </a:prstGeom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7" b="8937"/>
          <a:stretch/>
        </p:blipFill>
        <p:spPr>
          <a:xfrm>
            <a:off x="5168849" y="1918038"/>
            <a:ext cx="1791777" cy="1841823"/>
          </a:xfrm>
          <a:prstGeom prst="ellipse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r="4997" b="10112"/>
          <a:stretch/>
        </p:blipFill>
        <p:spPr>
          <a:xfrm>
            <a:off x="2875738" y="1929912"/>
            <a:ext cx="1781267" cy="1818075"/>
          </a:xfrm>
          <a:prstGeom prst="ellipse">
            <a:avLst/>
          </a:prstGeom>
          <a:effectLst/>
        </p:spPr>
      </p:pic>
      <p:sp>
        <p:nvSpPr>
          <p:cNvPr id="9" name="Прямоугольник 8"/>
          <p:cNvSpPr/>
          <p:nvPr/>
        </p:nvSpPr>
        <p:spPr>
          <a:xfrm>
            <a:off x="358549" y="4215350"/>
            <a:ext cx="217880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err="1" smtClean="0"/>
              <a:t>Сергей</a:t>
            </a:r>
            <a:r>
              <a:rPr lang="uk-UA" b="1" dirty="0" smtClean="0"/>
              <a:t> </a:t>
            </a:r>
            <a:r>
              <a:rPr lang="uk-UA" b="1" dirty="0" err="1" smtClean="0"/>
              <a:t>Францишко</a:t>
            </a:r>
            <a:endParaRPr lang="uk-UA" b="1" dirty="0" smtClean="0"/>
          </a:p>
          <a:p>
            <a:pPr algn="ctr"/>
            <a:r>
              <a:rPr lang="uk-UA" sz="1600" dirty="0" smtClean="0"/>
              <a:t>директор по </a:t>
            </a:r>
            <a:r>
              <a:rPr lang="uk-UA" sz="1600" dirty="0" err="1" smtClean="0"/>
              <a:t>розвитию</a:t>
            </a:r>
            <a:r>
              <a:rPr lang="uk-UA" sz="1600" dirty="0" smtClean="0"/>
              <a:t> </a:t>
            </a:r>
            <a:r>
              <a:rPr lang="uk-UA" sz="1600" dirty="0" err="1" smtClean="0"/>
              <a:t>бизнеса</a:t>
            </a:r>
            <a:r>
              <a:rPr lang="uk-UA" sz="1600" dirty="0" smtClean="0"/>
              <a:t> </a:t>
            </a:r>
            <a:r>
              <a:rPr lang="en-US" sz="1600" dirty="0" err="1"/>
              <a:t>Mastercard</a:t>
            </a:r>
            <a:r>
              <a:rPr lang="en-US" sz="1600" dirty="0"/>
              <a:t> </a:t>
            </a:r>
            <a:r>
              <a:rPr lang="uk-UA" sz="1600" dirty="0"/>
              <a:t>в </a:t>
            </a:r>
            <a:r>
              <a:rPr lang="uk-UA" sz="1600" dirty="0" err="1" smtClean="0"/>
              <a:t>Украине</a:t>
            </a:r>
            <a:endParaRPr lang="uk-UA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37352" y="4215350"/>
            <a:ext cx="250966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Антон </a:t>
            </a:r>
            <a:r>
              <a:rPr lang="uk-UA" b="1" dirty="0" err="1" smtClean="0"/>
              <a:t>Косторниченко</a:t>
            </a:r>
            <a:endParaRPr lang="uk-UA" b="1" dirty="0" smtClean="0"/>
          </a:p>
          <a:p>
            <a:pPr algn="ctr"/>
            <a:r>
              <a:rPr lang="uk-UA" sz="1400" dirty="0" err="1" smtClean="0"/>
              <a:t>коммерческий</a:t>
            </a:r>
            <a:r>
              <a:rPr lang="uk-UA" sz="1400" dirty="0" smtClean="0"/>
              <a:t> </a:t>
            </a:r>
            <a:r>
              <a:rPr lang="uk-UA" sz="1400" dirty="0"/>
              <a:t>директор </a:t>
            </a:r>
            <a:r>
              <a:rPr lang="en-US" sz="1400" dirty="0"/>
              <a:t>iPay.ua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00976" y="4215350"/>
            <a:ext cx="244693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err="1" smtClean="0"/>
              <a:t>Мариан</a:t>
            </a:r>
            <a:r>
              <a:rPr lang="uk-UA" b="1" dirty="0" smtClean="0"/>
              <a:t> </a:t>
            </a:r>
            <a:r>
              <a:rPr lang="uk-UA" b="1" dirty="0" err="1" smtClean="0"/>
              <a:t>Ивасюк</a:t>
            </a:r>
            <a:endParaRPr lang="uk-UA" b="1" dirty="0" smtClean="0"/>
          </a:p>
          <a:p>
            <a:pPr algn="ctr"/>
            <a:r>
              <a:rPr lang="uk-UA" sz="1600" dirty="0" smtClean="0"/>
              <a:t>директор </a:t>
            </a:r>
            <a:r>
              <a:rPr lang="uk-UA" sz="1600" dirty="0" err="1" smtClean="0"/>
              <a:t>компании</a:t>
            </a:r>
            <a:r>
              <a:rPr lang="uk-UA" sz="1600" dirty="0" smtClean="0"/>
              <a:t> </a:t>
            </a:r>
            <a:r>
              <a:rPr lang="uk-UA" sz="1600" dirty="0"/>
              <a:t>«Мережа </a:t>
            </a:r>
            <a:r>
              <a:rPr lang="uk-UA" sz="1600" dirty="0" err="1"/>
              <a:t>Ланет</a:t>
            </a:r>
            <a:r>
              <a:rPr lang="uk-UA" sz="1600" dirty="0"/>
              <a:t>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314327" y="4215350"/>
            <a:ext cx="210628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/>
              <a:t>Вадим </a:t>
            </a:r>
            <a:r>
              <a:rPr lang="uk-UA" b="1" dirty="0" err="1" smtClean="0"/>
              <a:t>Алимов</a:t>
            </a:r>
            <a:endParaRPr lang="uk-UA" b="1" dirty="0" smtClean="0"/>
          </a:p>
          <a:p>
            <a:pPr algn="ctr"/>
            <a:r>
              <a:rPr lang="en-US" sz="1600" dirty="0" smtClean="0"/>
              <a:t>CEO </a:t>
            </a:r>
            <a:r>
              <a:rPr lang="en-US" sz="1600" dirty="0"/>
              <a:t>Maximum-Net LLC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491857" y="4215350"/>
            <a:ext cx="228344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err="1"/>
              <a:t>А</a:t>
            </a:r>
            <a:r>
              <a:rPr lang="uk-UA" b="1" dirty="0" err="1" smtClean="0"/>
              <a:t>лександр</a:t>
            </a:r>
            <a:r>
              <a:rPr lang="uk-UA" b="1" dirty="0" smtClean="0"/>
              <a:t> Глущенко</a:t>
            </a:r>
          </a:p>
          <a:p>
            <a:pPr algn="ctr"/>
            <a:r>
              <a:rPr lang="uk-UA" sz="1600" dirty="0"/>
              <a:t>Модератор</a:t>
            </a:r>
          </a:p>
        </p:txBody>
      </p:sp>
      <p:pic>
        <p:nvPicPr>
          <p:cNvPr id="17" name="Рисунок 16" descr="Зображення, що містить особа, чоловік, стіна, у приміщенні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id="{6011502F-7840-4E1B-AA43-59737F715C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6" y="1941720"/>
            <a:ext cx="1794458" cy="179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278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9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307EBA-ED3C-4DB1-A0CE-951AB55657D4}"/>
              </a:ext>
            </a:extLst>
          </p:cNvPr>
          <p:cNvSpPr txBox="1"/>
          <p:nvPr/>
        </p:nvSpPr>
        <p:spPr>
          <a:xfrm>
            <a:off x="1110708" y="2538857"/>
            <a:ext cx="5146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err="1">
                <a:solidFill>
                  <a:srgbClr val="2C363F"/>
                </a:solidFill>
                <a:latin typeface="Cobel"/>
              </a:rPr>
              <a:t>Кошел</a:t>
            </a:r>
            <a:r>
              <a:rPr lang="ru-RU" sz="3200" b="1" dirty="0" err="1">
                <a:solidFill>
                  <a:srgbClr val="2C363F"/>
                </a:solidFill>
                <a:latin typeface="Cobel"/>
              </a:rPr>
              <a:t>ёк</a:t>
            </a:r>
            <a:r>
              <a:rPr lang="ru-RU" sz="3200" b="1" dirty="0">
                <a:solidFill>
                  <a:srgbClr val="2C363F"/>
                </a:solidFill>
                <a:latin typeface="Cobel"/>
              </a:rPr>
              <a:t> </a:t>
            </a:r>
            <a:r>
              <a:rPr lang="en-US" sz="3200" b="1" dirty="0">
                <a:solidFill>
                  <a:srgbClr val="2C363F"/>
                </a:solidFill>
                <a:latin typeface="Cobel"/>
              </a:rPr>
              <a:t>“one click”</a:t>
            </a:r>
            <a:r>
              <a:rPr lang="ru-RU" sz="3200" b="1" dirty="0">
                <a:solidFill>
                  <a:srgbClr val="2C363F"/>
                </a:solidFill>
                <a:latin typeface="Cobel"/>
              </a:rPr>
              <a:t>:</a:t>
            </a:r>
            <a:br>
              <a:rPr lang="ru-RU" sz="3200" b="1" dirty="0">
                <a:solidFill>
                  <a:srgbClr val="2C363F"/>
                </a:solidFill>
                <a:latin typeface="Cobel"/>
              </a:rPr>
            </a:br>
            <a:r>
              <a:rPr lang="ru-RU" sz="2400" b="1" dirty="0">
                <a:solidFill>
                  <a:srgbClr val="2C363F"/>
                </a:solidFill>
                <a:latin typeface="Cobel"/>
              </a:rPr>
              <a:t>новый </a:t>
            </a:r>
            <a:r>
              <a:rPr lang="en-US" sz="2400" b="1" dirty="0">
                <a:solidFill>
                  <a:srgbClr val="2C363F"/>
                </a:solidFill>
                <a:latin typeface="Cobel"/>
              </a:rPr>
              <a:t>UX </a:t>
            </a:r>
            <a:r>
              <a:rPr lang="ru-RU" sz="2400" b="1" dirty="0">
                <a:solidFill>
                  <a:srgbClr val="2C363F"/>
                </a:solidFill>
                <a:latin typeface="Cobel"/>
              </a:rPr>
              <a:t>для цифровой коммерции с </a:t>
            </a:r>
            <a:r>
              <a:rPr lang="en-US" sz="2400" b="1" dirty="0" err="1">
                <a:solidFill>
                  <a:srgbClr val="2C363F"/>
                </a:solidFill>
                <a:latin typeface="Cobel"/>
              </a:rPr>
              <a:t>Masterpass</a:t>
            </a:r>
            <a:endParaRPr lang="uk-UA" dirty="0">
              <a:solidFill>
                <a:srgbClr val="2C363F"/>
              </a:solidFill>
              <a:latin typeface="Cobel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426491D0-97D9-40EA-8611-26320160A4F8}"/>
              </a:ext>
            </a:extLst>
          </p:cNvPr>
          <p:cNvSpPr/>
          <p:nvPr/>
        </p:nvSpPr>
        <p:spPr>
          <a:xfrm>
            <a:off x="8880530" y="4402183"/>
            <a:ext cx="2980546" cy="2455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FF0000"/>
                </a:solidFill>
              </a:rPr>
              <a:t>Сергей </a:t>
            </a:r>
            <a:r>
              <a:rPr lang="ru-RU" sz="2400" b="1" dirty="0" err="1">
                <a:solidFill>
                  <a:srgbClr val="FF0000"/>
                </a:solidFill>
              </a:rPr>
              <a:t>Францишко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директор по развитию бизнеса </a:t>
            </a:r>
            <a:r>
              <a:rPr lang="ru-RU" sz="2000" dirty="0" err="1">
                <a:solidFill>
                  <a:schemeClr val="tx1"/>
                </a:solidFill>
              </a:rPr>
              <a:t>Mastercard</a:t>
            </a:r>
            <a:r>
              <a:rPr lang="ru-RU" sz="2000" dirty="0">
                <a:solidFill>
                  <a:schemeClr val="tx1"/>
                </a:solidFill>
              </a:rPr>
              <a:t> в Украине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Зображення, що містить особа, чоловік, стіна, у приміщенні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id="{6011502F-7840-4E1B-AA43-59737F715C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59" y="4231628"/>
            <a:ext cx="2433271" cy="243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188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7D4FD2-2AD7-45AA-A6BE-5FD8B5A01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2C363F"/>
                </a:solidFill>
                <a:latin typeface="Cobel"/>
              </a:rPr>
              <a:t>Бизнес в </a:t>
            </a:r>
            <a:r>
              <a:rPr lang="ru-RU" sz="3200" b="1" dirty="0" err="1">
                <a:solidFill>
                  <a:srgbClr val="2C363F"/>
                </a:solidFill>
                <a:latin typeface="Cobel"/>
              </a:rPr>
              <a:t>онлайне</a:t>
            </a:r>
            <a:r>
              <a:rPr lang="ru-RU" sz="3200" b="1" dirty="0">
                <a:solidFill>
                  <a:srgbClr val="2C363F"/>
                </a:solidFill>
                <a:latin typeface="Cobel"/>
              </a:rPr>
              <a:t>: что есть?</a:t>
            </a:r>
            <a:endParaRPr lang="uk-UA" sz="3200" b="1" dirty="0">
              <a:solidFill>
                <a:srgbClr val="2C363F"/>
              </a:solidFill>
              <a:latin typeface="Cobel"/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0E66CC55-ED09-48A3-B5EC-E8EDA9D25968}"/>
              </a:ext>
            </a:extLst>
          </p:cNvPr>
          <p:cNvSpPr/>
          <p:nvPr/>
        </p:nvSpPr>
        <p:spPr>
          <a:xfrm>
            <a:off x="1016683" y="4112399"/>
            <a:ext cx="33055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+mj-lt"/>
              </a:rPr>
              <a:t>25% </a:t>
            </a:r>
            <a:r>
              <a:rPr lang="ru-RU" sz="2000" dirty="0">
                <a:latin typeface="+mj-lt"/>
              </a:rPr>
              <a:t>европейцев покупают онлайн раз в неделю</a:t>
            </a:r>
            <a:endParaRPr lang="ru-RU" dirty="0">
              <a:latin typeface="+mj-lt"/>
            </a:endParaRPr>
          </a:p>
        </p:txBody>
      </p:sp>
      <p:pic>
        <p:nvPicPr>
          <p:cNvPr id="3074" name="Picture 2" descr="Результат пошуку зображень за запитом &quot;buy online&quot;">
            <a:extLst>
              <a:ext uri="{FF2B5EF4-FFF2-40B4-BE49-F238E27FC236}">
                <a16:creationId xmlns:a16="http://schemas.microsoft.com/office/drawing/2014/main" id="{0329B018-676F-4A4E-BF90-EEF5F64A2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683" y="1702697"/>
            <a:ext cx="2200980" cy="22009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Результат пошуку зображень за запитом &quot;mastercard&quot;">
            <a:extLst>
              <a:ext uri="{FF2B5EF4-FFF2-40B4-BE49-F238E27FC236}">
                <a16:creationId xmlns:a16="http://schemas.microsoft.com/office/drawing/2014/main" id="{B3E67DA4-D5FB-46F4-8640-AE277CE40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1" y="6143383"/>
            <a:ext cx="2237350" cy="51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9B1911BF-A6D1-48AA-B6A5-40AAC2C51A9F}"/>
              </a:ext>
            </a:extLst>
          </p:cNvPr>
          <p:cNvSpPr/>
          <p:nvPr/>
        </p:nvSpPr>
        <p:spPr>
          <a:xfrm>
            <a:off x="4538309" y="4112399"/>
            <a:ext cx="311538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+mj-lt"/>
              </a:rPr>
              <a:t>91% </a:t>
            </a:r>
            <a:r>
              <a:rPr lang="ru-RU" sz="2000" dirty="0">
                <a:latin typeface="+mj-lt"/>
              </a:rPr>
              <a:t>украинских онлайн-пользователей хотя бы раз в жизни покупали в сети</a:t>
            </a:r>
            <a:endParaRPr lang="ru-RU" dirty="0">
              <a:latin typeface="+mj-lt"/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0F1B7FDA-CC84-4449-9D2D-8D8BD9B37BFB}"/>
              </a:ext>
            </a:extLst>
          </p:cNvPr>
          <p:cNvSpPr/>
          <p:nvPr/>
        </p:nvSpPr>
        <p:spPr>
          <a:xfrm>
            <a:off x="8086496" y="4120475"/>
            <a:ext cx="36358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+mj-lt"/>
              </a:rPr>
              <a:t>51% </a:t>
            </a:r>
            <a:r>
              <a:rPr lang="ru-RU" sz="2000" dirty="0">
                <a:latin typeface="+mj-lt"/>
              </a:rPr>
              <a:t>опрошенных украинцев уже пользуется приложениями для покупок с мобильного </a:t>
            </a:r>
          </a:p>
        </p:txBody>
      </p:sp>
      <p:pic>
        <p:nvPicPr>
          <p:cNvPr id="15" name="Picture 2" descr="Результат пошуку зображень за запитом &quot;buy online&quot;">
            <a:extLst>
              <a:ext uri="{FF2B5EF4-FFF2-40B4-BE49-F238E27FC236}">
                <a16:creationId xmlns:a16="http://schemas.microsoft.com/office/drawing/2014/main" id="{C50F8666-EB2A-4E81-AA75-F7C9E1ECAE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2232" y="1702697"/>
            <a:ext cx="2227863" cy="22846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Результат пошуку зображень за запитом &quot;buy online&quot;">
            <a:extLst>
              <a:ext uri="{FF2B5EF4-FFF2-40B4-BE49-F238E27FC236}">
                <a16:creationId xmlns:a16="http://schemas.microsoft.com/office/drawing/2014/main" id="{8928E41D-A7F7-42FF-9018-07FD653432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86496" y="1702697"/>
            <a:ext cx="2227863" cy="22846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868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696</Words>
  <Application>Microsoft Office PowerPoint</Application>
  <PresentationFormat>Широкоэкранный</PresentationFormat>
  <Paragraphs>148</Paragraphs>
  <Slides>36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Adobe Gothic Std B</vt:lpstr>
      <vt:lpstr>Arial</vt:lpstr>
      <vt:lpstr>Calibri</vt:lpstr>
      <vt:lpstr>Calibri Light</vt:lpstr>
      <vt:lpstr>Cobel</vt:lpstr>
      <vt:lpstr>Corbel</vt:lpstr>
      <vt:lpstr>Times New Roman</vt:lpstr>
      <vt:lpstr>Тема Office</vt:lpstr>
      <vt:lpstr>Masterpass:  one click к успеху в  онлайн-комерции. </vt:lpstr>
      <vt:lpstr>Темы обсуждения</vt:lpstr>
      <vt:lpstr>Темы обсуждения</vt:lpstr>
      <vt:lpstr>Темы обсуждения</vt:lpstr>
      <vt:lpstr>Темы обсуждения</vt:lpstr>
      <vt:lpstr>Темы обсуждения</vt:lpstr>
      <vt:lpstr>Участники</vt:lpstr>
      <vt:lpstr>Презентация PowerPoint</vt:lpstr>
      <vt:lpstr>Бизнес в онлайне: что есть?</vt:lpstr>
      <vt:lpstr>Бизнес в онлайне: что будет?</vt:lpstr>
      <vt:lpstr>Подводные камни</vt:lpstr>
      <vt:lpstr>Masterpass – платформа цифровых кошельков</vt:lpstr>
      <vt:lpstr>Презентация PowerPoint</vt:lpstr>
      <vt:lpstr>Masterpass: интегрированные решения в Украине</vt:lpstr>
      <vt:lpstr>Masterpass: интегрированные решения в Украине</vt:lpstr>
      <vt:lpstr>Masterpass: интегрированные решения в Украине</vt:lpstr>
      <vt:lpstr>Masterpass: интегрированные решения в Украине</vt:lpstr>
      <vt:lpstr>Masterpass: мобильные решения в Украине</vt:lpstr>
      <vt:lpstr>Mastercard QR</vt:lpstr>
      <vt:lpstr>Masterpass в Украине: результаты</vt:lpstr>
      <vt:lpstr>Презентация PowerPoint</vt:lpstr>
      <vt:lpstr>Роль iPay.ua в процесе интеграции </vt:lpstr>
      <vt:lpstr>Экспертиза на сегодня</vt:lpstr>
      <vt:lpstr>Методы интеграции</vt:lpstr>
      <vt:lpstr>Где уже интегрирован Masterpass</vt:lpstr>
      <vt:lpstr>Что нового мы можем предложить рынку провайдеров?</vt:lpstr>
      <vt:lpstr>Что нового мы можем предложить рынку провайдеров?</vt:lpstr>
      <vt:lpstr>Что нового мы можем предложить рынку провайдеров?</vt:lpstr>
      <vt:lpstr>Как подключить?</vt:lpstr>
      <vt:lpstr>Кейс  Ланет.TV</vt:lpstr>
      <vt:lpstr>Перше в Україні відкрите beta-тестування </vt:lpstr>
      <vt:lpstr>Кейс  Ланет.TV</vt:lpstr>
      <vt:lpstr>Кейс  Maximum-Net LLC</vt:lpstr>
      <vt:lpstr>1</vt:lpstr>
      <vt:lpstr>Первый в Украине провайдер реализовавший абон.плату с системой глобальной токенизации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Masterpass: one click до успіху в онлайн-комерції. Яким чином пропонувати клієнту новий UX в оплатах і підвищити конверсію?</dc:title>
  <dc:creator>Barantsova</dc:creator>
  <cp:lastModifiedBy>Admin</cp:lastModifiedBy>
  <cp:revision>61</cp:revision>
  <dcterms:created xsi:type="dcterms:W3CDTF">2018-05-21T06:58:46Z</dcterms:created>
  <dcterms:modified xsi:type="dcterms:W3CDTF">2018-06-01T10:10:01Z</dcterms:modified>
</cp:coreProperties>
</file>