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9" r:id="rId3"/>
    <p:sldId id="267" r:id="rId4"/>
    <p:sldId id="266" r:id="rId5"/>
    <p:sldId id="273" r:id="rId6"/>
    <p:sldId id="271" r:id="rId7"/>
    <p:sldId id="270" r:id="rId8"/>
    <p:sldId id="272" r:id="rId9"/>
    <p:sldId id="269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62" autoAdjust="0"/>
  </p:normalViewPr>
  <p:slideViewPr>
    <p:cSldViewPr>
      <p:cViewPr varScale="1">
        <p:scale>
          <a:sx n="57" d="100"/>
          <a:sy n="57" d="100"/>
        </p:scale>
        <p:origin x="7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4711199B-7870-4DDF-8808-103138A570F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5BFDE3DF-E352-48AB-B25C-C1582CF6B5A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04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4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4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719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43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4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CDCE-67CF-45D5-BA39-AE26CCE6B6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4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0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5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2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5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2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09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2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3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6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F033-DFF5-4FD2-8D57-2CAC5574750A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CC1E-E644-487F-84B8-20C7912503D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" y="-1"/>
            <a:ext cx="9142786" cy="6858911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6255" y="4725144"/>
            <a:ext cx="9137745" cy="1742942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ru-RU" sz="3600" i="1" dirty="0">
                <a:solidFill>
                  <a:schemeClr val="bg1"/>
                </a:solidFill>
              </a:rPr>
              <a:t>Вперёд в будущее! </a:t>
            </a:r>
            <a:br>
              <a:rPr lang="ru-RU" sz="3600" i="1" dirty="0">
                <a:solidFill>
                  <a:schemeClr val="bg1"/>
                </a:solidFill>
              </a:rPr>
            </a:br>
            <a:r>
              <a:rPr lang="ru-RU" sz="3600" i="1" dirty="0">
                <a:solidFill>
                  <a:schemeClr val="bg1"/>
                </a:solidFill>
              </a:rPr>
              <a:t>Строительство GPON </a:t>
            </a:r>
            <a:br>
              <a:rPr lang="ru-RU" sz="3600" i="1" dirty="0">
                <a:solidFill>
                  <a:schemeClr val="bg1"/>
                </a:solidFill>
              </a:rPr>
            </a:br>
            <a:r>
              <a:rPr lang="ru-RU" sz="3600" i="1" dirty="0">
                <a:solidFill>
                  <a:schemeClr val="bg1"/>
                </a:solidFill>
              </a:rPr>
              <a:t>в многоквартирных домах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55158" y="1572816"/>
            <a:ext cx="7611114" cy="46678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Виды и различия схем построения сетей </a:t>
            </a:r>
            <a:r>
              <a:rPr lang="en-US" sz="2400" dirty="0"/>
              <a:t>GPON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Особенности строительства сетей </a:t>
            </a:r>
            <a:r>
              <a:rPr lang="en-US" sz="2400" dirty="0"/>
              <a:t>PON</a:t>
            </a:r>
            <a:endParaRPr lang="ru-RU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Активное оборудование применяемое на сетях </a:t>
            </a:r>
            <a:r>
              <a:rPr lang="en-US" sz="2400" dirty="0"/>
              <a:t>PON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Особенности ящиков и кабельных систем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Абонентские устройства </a:t>
            </a:r>
            <a:r>
              <a:rPr lang="en-US" sz="2400" dirty="0"/>
              <a:t>PON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Комплексное решение от Технологии Сетей</a:t>
            </a:r>
            <a:endParaRPr lang="en-US" sz="2400" dirty="0"/>
          </a:p>
          <a:p>
            <a:pPr>
              <a:lnSpc>
                <a:spcPct val="150000"/>
              </a:lnSpc>
              <a:buFontTx/>
              <a:buChar char="-"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 algn="ctr">
              <a:buNone/>
            </a:pP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2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7" cy="922114"/>
          </a:xfrm>
        </p:spPr>
        <p:txBody>
          <a:bodyPr>
            <a:normAutofit/>
          </a:bodyPr>
          <a:lstStyle/>
          <a:p>
            <a:r>
              <a:rPr lang="ru-RU" sz="2800" b="1" dirty="0"/>
              <a:t>Оглавление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745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3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72808" cy="92211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Виды и различия схем </a:t>
            </a:r>
            <a:br>
              <a:rPr lang="ru-RU" sz="2800" b="1" dirty="0"/>
            </a:br>
            <a:r>
              <a:rPr lang="ru-RU" sz="2800" b="1" dirty="0"/>
              <a:t>построения сетей </a:t>
            </a:r>
            <a:r>
              <a:rPr lang="en-US" sz="2800" b="1" dirty="0"/>
              <a:t>GPON</a:t>
            </a:r>
          </a:p>
        </p:txBody>
      </p:sp>
      <p:sp>
        <p:nvSpPr>
          <p:cNvPr id="9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75396" y="1409008"/>
            <a:ext cx="3884636" cy="14835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6100" indent="-546100"/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769047"/>
            <a:ext cx="7982704" cy="4324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Большинство </a:t>
            </a:r>
            <a:r>
              <a:rPr lang="en-GB" sz="2400" b="1" dirty="0"/>
              <a:t>PON </a:t>
            </a:r>
            <a:r>
              <a:rPr lang="ru-RU" sz="2400" b="1" dirty="0"/>
              <a:t>сетей строятся:</a:t>
            </a:r>
            <a:endParaRPr lang="en-US" sz="2400" b="1" dirty="0"/>
          </a:p>
          <a:p>
            <a:pPr marL="0" indent="0">
              <a:buNone/>
            </a:pPr>
            <a:r>
              <a:rPr lang="ru-RU" sz="2000" b="1" u="sng" dirty="0"/>
              <a:t>Сеть с единым центром: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Ящик с большим количеством </a:t>
            </a:r>
            <a:r>
              <a:rPr lang="ru-RU" sz="2000" dirty="0" err="1"/>
              <a:t>сплитерров</a:t>
            </a:r>
            <a:r>
              <a:rPr lang="ru-RU" sz="2000" dirty="0"/>
              <a:t> в подвальном помещении или на </a:t>
            </a:r>
            <a:r>
              <a:rPr lang="ru-RU" sz="2000" dirty="0" err="1"/>
              <a:t>техэтаже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Кабель со свободнолежащими волокнами в микромодулях (24-144) по стояку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0" indent="0">
              <a:buNone/>
            </a:pPr>
            <a:r>
              <a:rPr lang="ru-RU" sz="2000" b="1" u="sng" dirty="0"/>
              <a:t>Сеть со </a:t>
            </a:r>
            <a:r>
              <a:rPr lang="ru-RU" sz="2000" b="1" u="sng" dirty="0" err="1"/>
              <a:t>сплиттерами</a:t>
            </a:r>
            <a:r>
              <a:rPr lang="ru-RU" sz="2000" b="1" u="sng" dirty="0"/>
              <a:t> на этажах: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Небольшой ящик в подвальном помещении или на </a:t>
            </a:r>
            <a:r>
              <a:rPr lang="ru-RU" sz="2000" dirty="0" err="1"/>
              <a:t>техэтаже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Этажные боксы со </a:t>
            </a:r>
            <a:r>
              <a:rPr lang="ru-RU" sz="2000" dirty="0" err="1"/>
              <a:t>сплиттерами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Кабель со свободнолежащими волокнами в буфере (4-24) по стояку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6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648072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4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7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Активное оборудование </a:t>
            </a:r>
            <a:br>
              <a:rPr lang="ru-RU" sz="2800" b="1" dirty="0"/>
            </a:br>
            <a:r>
              <a:rPr lang="ru-RU" sz="2800" b="1" dirty="0"/>
              <a:t>применяемое на сетях </a:t>
            </a:r>
            <a:r>
              <a:rPr lang="en-US" sz="2800" b="1" dirty="0"/>
              <a:t>PON</a:t>
            </a:r>
          </a:p>
        </p:txBody>
      </p:sp>
      <p:sp>
        <p:nvSpPr>
          <p:cNvPr id="3" name="AutoShape 2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Объект 2"/>
          <p:cNvSpPr>
            <a:spLocks noGrp="1"/>
          </p:cNvSpPr>
          <p:nvPr>
            <p:ph sz="half" idx="1"/>
          </p:nvPr>
        </p:nvSpPr>
        <p:spPr>
          <a:xfrm>
            <a:off x="460375" y="1700808"/>
            <a:ext cx="8226424" cy="4572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/>
              <a:t>GCOM </a:t>
            </a:r>
            <a:r>
              <a:rPr lang="ru-RU" sz="2000" b="1" dirty="0"/>
              <a:t>представляет полный перечень оборудования </a:t>
            </a:r>
            <a:r>
              <a:rPr lang="en-GB" sz="2000" b="1" dirty="0"/>
              <a:t>PON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/>
              <a:t>EPON </a:t>
            </a:r>
          </a:p>
          <a:p>
            <a:pPr marL="0" indent="0">
              <a:buNone/>
            </a:pPr>
            <a:r>
              <a:rPr lang="en-GB" sz="2000" dirty="0"/>
              <a:t>4 ports OLT</a:t>
            </a:r>
          </a:p>
          <a:p>
            <a:pPr marL="0" indent="0">
              <a:buNone/>
            </a:pPr>
            <a:r>
              <a:rPr lang="en-GB" sz="2000" dirty="0"/>
              <a:t>8 ports OLT</a:t>
            </a:r>
          </a:p>
          <a:p>
            <a:pPr marL="0" indent="0">
              <a:buNone/>
            </a:pPr>
            <a:r>
              <a:rPr lang="en-GB" sz="2000" dirty="0"/>
              <a:t>16 ports OLT</a:t>
            </a:r>
          </a:p>
          <a:p>
            <a:pPr marL="0" indent="0">
              <a:buNone/>
            </a:pPr>
            <a:r>
              <a:rPr lang="en-GB" sz="2000" dirty="0"/>
              <a:t>Up to </a:t>
            </a:r>
            <a:r>
              <a:rPr lang="en-GB" sz="2000" dirty="0" smtClean="0"/>
              <a:t>48</a:t>
            </a:r>
            <a:r>
              <a:rPr lang="en-GB" sz="2000" dirty="0" smtClean="0"/>
              <a:t> </a:t>
            </a:r>
            <a:r>
              <a:rPr lang="en-GB" sz="2000" dirty="0"/>
              <a:t>ports OLT Chassis 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/>
              <a:t>GPON</a:t>
            </a:r>
          </a:p>
          <a:p>
            <a:pPr marL="0" indent="0">
              <a:buNone/>
            </a:pPr>
            <a:r>
              <a:rPr lang="en-GB" sz="2000" dirty="0"/>
              <a:t>8 ports OLT</a:t>
            </a:r>
          </a:p>
          <a:p>
            <a:pPr marL="0" indent="0">
              <a:buNone/>
            </a:pPr>
            <a:r>
              <a:rPr lang="en-GB" sz="2000" dirty="0"/>
              <a:t>16 ports OLT</a:t>
            </a:r>
          </a:p>
          <a:p>
            <a:pPr marL="0" indent="0">
              <a:buNone/>
            </a:pPr>
            <a:r>
              <a:rPr lang="en-GB" sz="2000" dirty="0"/>
              <a:t>Up to </a:t>
            </a:r>
            <a:r>
              <a:rPr lang="en-GB" sz="2000" dirty="0" smtClean="0"/>
              <a:t>48</a:t>
            </a:r>
            <a:r>
              <a:rPr lang="en-GB" sz="2000" dirty="0" smtClean="0"/>
              <a:t> </a:t>
            </a:r>
            <a:r>
              <a:rPr lang="en-GB" sz="2000" dirty="0"/>
              <a:t>ports OLT Chassis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3878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648072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5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7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Активное оборудование </a:t>
            </a:r>
            <a:br>
              <a:rPr lang="ru-RU" sz="2800" b="1" dirty="0"/>
            </a:br>
            <a:r>
              <a:rPr lang="ru-RU" sz="2800" b="1" dirty="0"/>
              <a:t>применяемое на сетях </a:t>
            </a:r>
            <a:r>
              <a:rPr lang="en-US" sz="2800" b="1" dirty="0"/>
              <a:t>Ethernet</a:t>
            </a:r>
          </a:p>
        </p:txBody>
      </p:sp>
      <p:sp>
        <p:nvSpPr>
          <p:cNvPr id="3" name="AutoShape 2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Объект 2"/>
          <p:cNvSpPr>
            <a:spLocks noGrp="1"/>
          </p:cNvSpPr>
          <p:nvPr>
            <p:ph sz="half" idx="1"/>
          </p:nvPr>
        </p:nvSpPr>
        <p:spPr>
          <a:xfrm>
            <a:off x="460375" y="1700808"/>
            <a:ext cx="8226424" cy="4572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/>
              <a:t>GCOM </a:t>
            </a:r>
            <a:r>
              <a:rPr lang="ru-RU" sz="2000" b="1" dirty="0"/>
              <a:t>представляет полный перечень коммутаторов</a:t>
            </a:r>
            <a:endParaRPr lang="en-GB" sz="2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Доступа 100 </a:t>
            </a:r>
            <a:r>
              <a:rPr lang="en-GB" sz="2000" dirty="0"/>
              <a:t>Mbit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Доступа 1 </a:t>
            </a:r>
            <a:r>
              <a:rPr lang="en-GB" sz="2000" dirty="0" err="1"/>
              <a:t>Gbit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Агрегации 1 </a:t>
            </a:r>
            <a:r>
              <a:rPr lang="en-GB" sz="2000" dirty="0" err="1"/>
              <a:t>Gbit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Агрегации 10 </a:t>
            </a:r>
            <a:r>
              <a:rPr lang="en-GB" sz="2000" dirty="0" err="1"/>
              <a:t>Gbit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Шасси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Энергосберегающие коммутаторы и коммутаторы </a:t>
            </a:r>
            <a:r>
              <a:rPr lang="en-GB" sz="2000" dirty="0" err="1"/>
              <a:t>PoE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841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648072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6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1" cy="922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Абонентские устройства </a:t>
            </a:r>
            <a:r>
              <a:rPr lang="en-US" sz="2800" b="1" dirty="0"/>
              <a:t>PON</a:t>
            </a:r>
          </a:p>
        </p:txBody>
      </p:sp>
      <p:sp>
        <p:nvSpPr>
          <p:cNvPr id="3" name="AutoShape 2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89103"/>
              </p:ext>
            </p:extLst>
          </p:nvPr>
        </p:nvGraphicFramePr>
        <p:xfrm>
          <a:off x="467544" y="2132856"/>
          <a:ext cx="7992888" cy="309634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3K ONU SFG12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EPON, 1*GE</a:t>
                      </a: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GEPON ONU 3К 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GEPON ONU 3К </a:t>
                      </a: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GEPON 3K ONU E104G, 4GE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EPON, 4*GE</a:t>
                      </a: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GEPON 3K ONU E104GR, 4GE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EPON, 4*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GE+WiFi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GPON 3K ONU G121G, 1G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GPON, 1*GE</a:t>
                      </a: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GPON 3K ONU G504G, 4G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GPON, 4*GE</a:t>
                      </a: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Абонентский терминал GPON 3K ONU G504GR, 4G</a:t>
                      </a: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indent="177800" algn="l" fontAlgn="b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GPON, 4*GE,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67" marR="7667" marT="766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ÑÐ¾ÑÑ Ð¨ÐÐÐ-ÐÐÐ-320(10)-288SC/APC-288SC/APC (ÐÐ Ð¨-256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856" y="3317094"/>
            <a:ext cx="254639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648072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7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3" cy="922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Особенности ящиков и кабельных систем</a:t>
            </a:r>
          </a:p>
        </p:txBody>
      </p:sp>
      <p:sp>
        <p:nvSpPr>
          <p:cNvPr id="3" name="AutoShape 2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Объект 2"/>
          <p:cNvSpPr>
            <a:spLocks noGrp="1"/>
          </p:cNvSpPr>
          <p:nvPr>
            <p:ph sz="half" idx="1"/>
          </p:nvPr>
        </p:nvSpPr>
        <p:spPr>
          <a:xfrm>
            <a:off x="257837" y="1668621"/>
            <a:ext cx="6559897" cy="45726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u="sng" dirty="0"/>
              <a:t>Волоконно-оптический кабель </a:t>
            </a:r>
            <a:r>
              <a:rPr lang="en-GB" sz="2000" b="1" u="sng" dirty="0" err="1"/>
              <a:t>LanKore</a:t>
            </a:r>
            <a:r>
              <a:rPr lang="ru-RU" sz="2000" b="1" u="sng" dirty="0"/>
              <a:t/>
            </a:r>
            <a:br>
              <a:rPr lang="ru-RU" sz="2000" b="1" u="sng" dirty="0"/>
            </a:br>
            <a:r>
              <a:rPr lang="ru-RU" sz="2000" b="1" u="sng" dirty="0"/>
              <a:t>со свободнолежащими волокнами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4-24 </a:t>
            </a:r>
            <a:r>
              <a:rPr lang="ru-RU" sz="2000" dirty="0" err="1"/>
              <a:t>свободноизвлекаемых</a:t>
            </a:r>
            <a:r>
              <a:rPr lang="ru-RU" sz="2000" dirty="0"/>
              <a:t> волокна в буфере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24-144 </a:t>
            </a:r>
            <a:r>
              <a:rPr lang="ru-RU" sz="2000" dirty="0" err="1"/>
              <a:t>свободноизвлекаемых</a:t>
            </a:r>
            <a:r>
              <a:rPr lang="ru-RU" sz="2000" dirty="0"/>
              <a:t> волокна в микромодулях</a:t>
            </a:r>
            <a:r>
              <a:rPr lang="en-US" sz="2000" dirty="0"/>
              <a:t> </a:t>
            </a:r>
            <a:r>
              <a:rPr lang="ru-RU" sz="2000" dirty="0"/>
              <a:t>по 4 волокна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Абонентский волоконно-оптический кабель </a:t>
            </a:r>
            <a:r>
              <a:rPr lang="en-GB" sz="2000" dirty="0" err="1"/>
              <a:t>LanKore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0" indent="0">
              <a:buNone/>
            </a:pPr>
            <a:r>
              <a:rPr lang="ru-RU" sz="2000" b="1" u="sng" dirty="0"/>
              <a:t>Ящики специальной конструкции для установки в подвале или на </a:t>
            </a:r>
            <a:r>
              <a:rPr lang="ru-RU" sz="2000" b="1" u="sng" dirty="0" err="1"/>
              <a:t>техэтаже</a:t>
            </a:r>
            <a:endParaRPr lang="en-GB" sz="2000" b="1" u="sng" dirty="0"/>
          </a:p>
          <a:p>
            <a:pPr>
              <a:buFont typeface="Wingdings" panose="05000000000000000000" pitchFamily="2" charset="2"/>
              <a:buChar char="ü"/>
            </a:pP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Ш-96 с набором кассет для </a:t>
            </a:r>
            <a:r>
              <a:rPr lang="ru-RU" sz="2000" dirty="0" err="1"/>
              <a:t>разварки</a:t>
            </a:r>
            <a:r>
              <a:rPr lang="ru-RU" sz="2000" dirty="0"/>
              <a:t> до 96 волокон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Ш-192 с набором кассет для </a:t>
            </a:r>
            <a:r>
              <a:rPr lang="ru-RU" sz="2000" dirty="0" err="1"/>
              <a:t>разварки</a:t>
            </a:r>
            <a:r>
              <a:rPr lang="ru-RU" sz="2000" dirty="0"/>
              <a:t> до 192 волокон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Этажные боксы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en-GB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5356">
            <a:off x="6605568" y="2020481"/>
            <a:ext cx="1916774" cy="77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10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648072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F509-A320-4031-B0C4-ED4EE3FB16A8}" type="slidenum">
              <a:rPr lang="ru-RU" smtClean="0"/>
              <a:t>8</a:t>
            </a:fld>
            <a:endParaRPr lang="ru-RU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" y="332656"/>
            <a:ext cx="1594644" cy="110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76855" y="-2132625"/>
            <a:ext cx="476250" cy="690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852481" y="274638"/>
            <a:ext cx="6834318" cy="92211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1" dirty="0"/>
              <a:t>Комплексное решение от Технологии Сетей</a:t>
            </a:r>
            <a:endParaRPr lang="en-US" sz="2800" b="1" dirty="0"/>
          </a:p>
        </p:txBody>
      </p:sp>
      <p:sp>
        <p:nvSpPr>
          <p:cNvPr id="3" name="AutoShape 2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itrix.nettech.com.ua/desktop_app/show.file.php?fileId=10516&amp;fileName=%D0%BB%D0%B8%D0%B7%D0%B8%D0%BD%D0%B3+80%D1%85200+%D1%81%D0%BC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44824"/>
            <a:ext cx="1826191" cy="3528393"/>
          </a:xfrm>
          <a:prstGeom prst="rect">
            <a:avLst/>
          </a:prstGeom>
        </p:spPr>
      </p:pic>
      <p:sp>
        <p:nvSpPr>
          <p:cNvPr id="13" name="Объект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6336704" cy="44644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Полный перечень оборудования от клиентского до ядра сети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Исключительно официальные поставки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Техническая поддержка от производителя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Низкие цены за высокое качество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41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" y="-1"/>
            <a:ext cx="9142786" cy="6858911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1" y="4998891"/>
            <a:ext cx="9137745" cy="698023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ru-RU" sz="3900" b="1" dirty="0">
                <a:solidFill>
                  <a:schemeClr val="bg1"/>
                </a:solidFill>
              </a:rPr>
              <a:t>Развиваем сети уже сегодня!</a:t>
            </a:r>
            <a:endParaRPr lang="ru-RU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7140</TotalTime>
  <Words>300</Words>
  <Application>Microsoft Office PowerPoint</Application>
  <PresentationFormat>Екран (4:3)</PresentationFormat>
  <Paragraphs>107</Paragraphs>
  <Slides>9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Презентація PowerPoint</vt:lpstr>
      <vt:lpstr>Оглавление</vt:lpstr>
      <vt:lpstr>Виды и различия схем  построения сетей GPON</vt:lpstr>
      <vt:lpstr>Активное оборудование  применяемое на сетях PON</vt:lpstr>
      <vt:lpstr>Активное оборудование  применяемое на сетях Ethernet</vt:lpstr>
      <vt:lpstr>Абонентские устройства PON</vt:lpstr>
      <vt:lpstr>Особенности ящиков и кабельных систем</vt:lpstr>
      <vt:lpstr>Комплексное решение от Технологии Сетей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Крыжановский Максим Сергеевич</dc:creator>
  <cp:lastModifiedBy>Ruslan Tisovskiy</cp:lastModifiedBy>
  <cp:revision>124</cp:revision>
  <cp:lastPrinted>2018-05-29T14:04:50Z</cp:lastPrinted>
  <dcterms:created xsi:type="dcterms:W3CDTF">2016-03-16T14:40:55Z</dcterms:created>
  <dcterms:modified xsi:type="dcterms:W3CDTF">2018-06-01T04:49:13Z</dcterms:modified>
</cp:coreProperties>
</file>